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3" r:id="rId2"/>
    <p:sldMasterId id="2147483683" r:id="rId3"/>
  </p:sldMasterIdLst>
  <p:notesMasterIdLst>
    <p:notesMasterId r:id="rId26"/>
  </p:notesMasterIdLst>
  <p:sldIdLst>
    <p:sldId id="272" r:id="rId4"/>
    <p:sldId id="320" r:id="rId5"/>
    <p:sldId id="342" r:id="rId6"/>
    <p:sldId id="343" r:id="rId7"/>
    <p:sldId id="344" r:id="rId8"/>
    <p:sldId id="345" r:id="rId9"/>
    <p:sldId id="348" r:id="rId10"/>
    <p:sldId id="349" r:id="rId11"/>
    <p:sldId id="362" r:id="rId12"/>
    <p:sldId id="351" r:id="rId13"/>
    <p:sldId id="353" r:id="rId14"/>
    <p:sldId id="365" r:id="rId15"/>
    <p:sldId id="366" r:id="rId16"/>
    <p:sldId id="354" r:id="rId17"/>
    <p:sldId id="335" r:id="rId18"/>
    <p:sldId id="302" r:id="rId19"/>
    <p:sldId id="356" r:id="rId20"/>
    <p:sldId id="303" r:id="rId21"/>
    <p:sldId id="363" r:id="rId22"/>
    <p:sldId id="364" r:id="rId23"/>
    <p:sldId id="355" r:id="rId24"/>
    <p:sldId id="284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שקופית פתיחה" id="{1635F238-2487-4678-982E-2CBD49CB1B5E}">
          <p14:sldIdLst>
            <p14:sldId id="272"/>
          </p14:sldIdLst>
        </p14:section>
        <p14:section name="תוכן" id="{BB505EFA-C3D7-4402-B316-A75B717117D0}">
          <p14:sldIdLst>
            <p14:sldId id="320"/>
            <p14:sldId id="342"/>
            <p14:sldId id="343"/>
            <p14:sldId id="344"/>
            <p14:sldId id="345"/>
            <p14:sldId id="348"/>
            <p14:sldId id="349"/>
            <p14:sldId id="362"/>
            <p14:sldId id="351"/>
            <p14:sldId id="353"/>
            <p14:sldId id="365"/>
            <p14:sldId id="366"/>
            <p14:sldId id="354"/>
            <p14:sldId id="335"/>
            <p14:sldId id="302"/>
            <p14:sldId id="356"/>
            <p14:sldId id="303"/>
            <p14:sldId id="363"/>
            <p14:sldId id="364"/>
            <p14:sldId id="355"/>
          </p14:sldIdLst>
        </p14:section>
        <p14:section name="שקופית סיום" id="{1A3EE21A-6112-473A-A8FC-BB3576697F7D}">
          <p14:sldIdLst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876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F270B-AD8D-4386-A7FA-C36A05EDB300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21F421F-4544-40B5-80E1-1DD1D2BD1259}">
      <dgm:prSet phldrT="[טקסט]" custT="1"/>
      <dgm:spPr/>
      <dgm:t>
        <a:bodyPr/>
        <a:lstStyle/>
        <a:p>
          <a:pPr rtl="1"/>
          <a:r>
            <a:rPr lang="he-IL" sz="2400" b="1" dirty="0" smtClean="0"/>
            <a:t>סביבה קשורה שהילד לא חלק ממנה</a:t>
          </a:r>
          <a:endParaRPr lang="he-IL" sz="2400" b="1" dirty="0"/>
        </a:p>
      </dgm:t>
    </dgm:pt>
    <dgm:pt modelId="{096778BD-377E-4B98-96C9-CB42CE596D14}" type="parTrans" cxnId="{032889A0-0D3B-4E13-A45C-9793AF8D80E0}">
      <dgm:prSet/>
      <dgm:spPr/>
      <dgm:t>
        <a:bodyPr/>
        <a:lstStyle/>
        <a:p>
          <a:pPr rtl="1"/>
          <a:endParaRPr lang="he-IL"/>
        </a:p>
      </dgm:t>
    </dgm:pt>
    <dgm:pt modelId="{7F8314B4-B438-4644-B08B-C7227B5B6DF8}" type="sibTrans" cxnId="{032889A0-0D3B-4E13-A45C-9793AF8D80E0}">
      <dgm:prSet/>
      <dgm:spPr/>
      <dgm:t>
        <a:bodyPr/>
        <a:lstStyle/>
        <a:p>
          <a:pPr rtl="1"/>
          <a:endParaRPr lang="he-IL"/>
        </a:p>
      </dgm:t>
    </dgm:pt>
    <dgm:pt modelId="{B58BF87B-0FF5-4769-B84C-E79274FE4994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2400" b="1" dirty="0" smtClean="0"/>
            <a:t>סביבה חברתית</a:t>
          </a:r>
          <a:endParaRPr lang="he-IL" sz="2400" b="1" dirty="0"/>
        </a:p>
      </dgm:t>
    </dgm:pt>
    <dgm:pt modelId="{9D2A3BED-A511-4BF7-AEDB-C11172F49C9F}" type="parTrans" cxnId="{75975F50-F4C8-4B6C-A3EC-6AA4E42CFE9D}">
      <dgm:prSet/>
      <dgm:spPr/>
      <dgm:t>
        <a:bodyPr/>
        <a:lstStyle/>
        <a:p>
          <a:pPr rtl="1"/>
          <a:endParaRPr lang="he-IL"/>
        </a:p>
      </dgm:t>
    </dgm:pt>
    <dgm:pt modelId="{F962D91A-DDAC-4533-A902-0DFD17F714F6}" type="sibTrans" cxnId="{75975F50-F4C8-4B6C-A3EC-6AA4E42CFE9D}">
      <dgm:prSet/>
      <dgm:spPr/>
      <dgm:t>
        <a:bodyPr/>
        <a:lstStyle/>
        <a:p>
          <a:pPr rtl="1"/>
          <a:endParaRPr lang="he-IL"/>
        </a:p>
      </dgm:t>
    </dgm:pt>
    <dgm:pt modelId="{EE85760D-AB80-4AD7-9139-70C11A7203C4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המשפחה</a:t>
          </a:r>
          <a:endParaRPr lang="he-IL" b="1" dirty="0">
            <a:solidFill>
              <a:schemeClr val="tx1"/>
            </a:solidFill>
          </a:endParaRPr>
        </a:p>
      </dgm:t>
    </dgm:pt>
    <dgm:pt modelId="{9CCBCD24-1F04-4257-A0CD-38FC1C16C136}" type="parTrans" cxnId="{81E0BADF-DE3E-4C01-B1BF-9F79DAD700FB}">
      <dgm:prSet/>
      <dgm:spPr/>
      <dgm:t>
        <a:bodyPr/>
        <a:lstStyle/>
        <a:p>
          <a:pPr rtl="1"/>
          <a:endParaRPr lang="he-IL"/>
        </a:p>
      </dgm:t>
    </dgm:pt>
    <dgm:pt modelId="{72ADE79C-22A4-4134-A269-1546D76F7725}" type="sibTrans" cxnId="{81E0BADF-DE3E-4C01-B1BF-9F79DAD700FB}">
      <dgm:prSet/>
      <dgm:spPr/>
      <dgm:t>
        <a:bodyPr/>
        <a:lstStyle/>
        <a:p>
          <a:pPr rtl="1"/>
          <a:endParaRPr lang="he-IL"/>
        </a:p>
      </dgm:t>
    </dgm:pt>
    <dgm:pt modelId="{B0CF7EDA-3DEC-44B0-9E20-EDA52B5E02B9}">
      <dgm:prSet phldrT="[טקסט]" custT="1"/>
      <dgm:spPr>
        <a:solidFill>
          <a:srgbClr val="92D050"/>
        </a:solidFill>
      </dgm:spPr>
      <dgm:t>
        <a:bodyPr/>
        <a:lstStyle/>
        <a:p>
          <a:pPr rtl="1"/>
          <a:r>
            <a:rPr lang="he-IL" sz="3200" b="1" dirty="0" smtClean="0">
              <a:solidFill>
                <a:schemeClr val="tx1"/>
              </a:solidFill>
            </a:rPr>
            <a:t>הילד</a:t>
          </a:r>
          <a:endParaRPr lang="he-IL" sz="3200" b="1" dirty="0">
            <a:solidFill>
              <a:schemeClr val="tx1"/>
            </a:solidFill>
          </a:endParaRPr>
        </a:p>
      </dgm:t>
    </dgm:pt>
    <dgm:pt modelId="{AFB378F3-E7A7-4A09-A2CB-945AFC1FFBD3}" type="parTrans" cxnId="{1ED86AC9-3045-42E5-8EF7-A61A8F87F828}">
      <dgm:prSet/>
      <dgm:spPr/>
      <dgm:t>
        <a:bodyPr/>
        <a:lstStyle/>
        <a:p>
          <a:pPr rtl="1"/>
          <a:endParaRPr lang="he-IL"/>
        </a:p>
      </dgm:t>
    </dgm:pt>
    <dgm:pt modelId="{B5C92197-5D2B-4D7F-B8C6-63C986E3874F}" type="sibTrans" cxnId="{1ED86AC9-3045-42E5-8EF7-A61A8F87F828}">
      <dgm:prSet/>
      <dgm:spPr/>
      <dgm:t>
        <a:bodyPr/>
        <a:lstStyle/>
        <a:p>
          <a:pPr rtl="1"/>
          <a:endParaRPr lang="he-IL"/>
        </a:p>
      </dgm:t>
    </dgm:pt>
    <dgm:pt modelId="{AEC2CC74-EBE4-472D-8377-CD7F9111A142}" type="pres">
      <dgm:prSet presAssocID="{F9FF270B-AD8D-4386-A7FA-C36A05EDB30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9D07242-9288-4AD8-B185-46C0778E7937}" type="pres">
      <dgm:prSet presAssocID="{F9FF270B-AD8D-4386-A7FA-C36A05EDB300}" presName="comp1" presStyleCnt="0"/>
      <dgm:spPr/>
    </dgm:pt>
    <dgm:pt modelId="{881A26F4-B54C-44A9-B275-985112581C39}" type="pres">
      <dgm:prSet presAssocID="{F9FF270B-AD8D-4386-A7FA-C36A05EDB300}" presName="circle1" presStyleLbl="node1" presStyleIdx="0" presStyleCnt="4" custScaleX="121088"/>
      <dgm:spPr/>
      <dgm:t>
        <a:bodyPr/>
        <a:lstStyle/>
        <a:p>
          <a:pPr rtl="1"/>
          <a:endParaRPr lang="he-IL"/>
        </a:p>
      </dgm:t>
    </dgm:pt>
    <dgm:pt modelId="{C6C78201-15C6-4FD9-8A4E-68B9FF45A722}" type="pres">
      <dgm:prSet presAssocID="{F9FF270B-AD8D-4386-A7FA-C36A05EDB30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1A73AA-7B91-4AE3-8236-8E669172CB41}" type="pres">
      <dgm:prSet presAssocID="{F9FF270B-AD8D-4386-A7FA-C36A05EDB300}" presName="comp2" presStyleCnt="0"/>
      <dgm:spPr/>
    </dgm:pt>
    <dgm:pt modelId="{4460E3A3-C48A-422C-B8CE-77755CE04F0A}" type="pres">
      <dgm:prSet presAssocID="{F9FF270B-AD8D-4386-A7FA-C36A05EDB300}" presName="circle2" presStyleLbl="node1" presStyleIdx="1" presStyleCnt="4" custScaleY="91093" custLinFactNeighborX="-636" custLinFactNeighborY="3499"/>
      <dgm:spPr/>
      <dgm:t>
        <a:bodyPr/>
        <a:lstStyle/>
        <a:p>
          <a:pPr rtl="1"/>
          <a:endParaRPr lang="he-IL"/>
        </a:p>
      </dgm:t>
    </dgm:pt>
    <dgm:pt modelId="{83CDBA52-69A1-4275-B10D-226D772E5C72}" type="pres">
      <dgm:prSet presAssocID="{F9FF270B-AD8D-4386-A7FA-C36A05EDB30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F408E5-1AB9-4DA5-B431-F0A4BF6613F4}" type="pres">
      <dgm:prSet presAssocID="{F9FF270B-AD8D-4386-A7FA-C36A05EDB300}" presName="comp3" presStyleCnt="0"/>
      <dgm:spPr/>
    </dgm:pt>
    <dgm:pt modelId="{11F5B4C6-F90B-457A-9F81-B0A3FB19D19E}" type="pres">
      <dgm:prSet presAssocID="{F9FF270B-AD8D-4386-A7FA-C36A05EDB300}" presName="circle3" presStyleLbl="node1" presStyleIdx="2" presStyleCnt="4" custScaleY="84902"/>
      <dgm:spPr/>
      <dgm:t>
        <a:bodyPr/>
        <a:lstStyle/>
        <a:p>
          <a:pPr rtl="1"/>
          <a:endParaRPr lang="he-IL"/>
        </a:p>
      </dgm:t>
    </dgm:pt>
    <dgm:pt modelId="{F06DA3ED-7238-4601-8AD2-D6F286665BF9}" type="pres">
      <dgm:prSet presAssocID="{F9FF270B-AD8D-4386-A7FA-C36A05EDB30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CACF31-7D7C-4131-AAF0-953FC6422D15}" type="pres">
      <dgm:prSet presAssocID="{F9FF270B-AD8D-4386-A7FA-C36A05EDB300}" presName="comp4" presStyleCnt="0"/>
      <dgm:spPr/>
    </dgm:pt>
    <dgm:pt modelId="{F9555DDA-7A0F-44B1-B8CD-E52376D6562E}" type="pres">
      <dgm:prSet presAssocID="{F9FF270B-AD8D-4386-A7FA-C36A05EDB300}" presName="circ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3DC56EF7-F08C-4A70-A6CF-E58ADA11C31E}" type="pres">
      <dgm:prSet presAssocID="{F9FF270B-AD8D-4386-A7FA-C36A05EDB30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2192569-8DBD-4342-BA5F-9DFD1B074E6A}" type="presOf" srcId="{B58BF87B-0FF5-4769-B84C-E79274FE4994}" destId="{83CDBA52-69A1-4275-B10D-226D772E5C72}" srcOrd="1" destOrd="0" presId="urn:microsoft.com/office/officeart/2005/8/layout/venn2"/>
    <dgm:cxn modelId="{E98580AD-8F06-4DAD-A946-02839A6BCAEE}" type="presOf" srcId="{EE85760D-AB80-4AD7-9139-70C11A7203C4}" destId="{F06DA3ED-7238-4601-8AD2-D6F286665BF9}" srcOrd="1" destOrd="0" presId="urn:microsoft.com/office/officeart/2005/8/layout/venn2"/>
    <dgm:cxn modelId="{1ED86AC9-3045-42E5-8EF7-A61A8F87F828}" srcId="{F9FF270B-AD8D-4386-A7FA-C36A05EDB300}" destId="{B0CF7EDA-3DEC-44B0-9E20-EDA52B5E02B9}" srcOrd="3" destOrd="0" parTransId="{AFB378F3-E7A7-4A09-A2CB-945AFC1FFBD3}" sibTransId="{B5C92197-5D2B-4D7F-B8C6-63C986E3874F}"/>
    <dgm:cxn modelId="{C7104D91-8413-461D-A5B7-4F33434F6E3A}" type="presOf" srcId="{F9FF270B-AD8D-4386-A7FA-C36A05EDB300}" destId="{AEC2CC74-EBE4-472D-8377-CD7F9111A142}" srcOrd="0" destOrd="0" presId="urn:microsoft.com/office/officeart/2005/8/layout/venn2"/>
    <dgm:cxn modelId="{23922B34-7097-4AE4-B6D6-56BBFB90F7F3}" type="presOf" srcId="{F21F421F-4544-40B5-80E1-1DD1D2BD1259}" destId="{C6C78201-15C6-4FD9-8A4E-68B9FF45A722}" srcOrd="1" destOrd="0" presId="urn:microsoft.com/office/officeart/2005/8/layout/venn2"/>
    <dgm:cxn modelId="{81E0BADF-DE3E-4C01-B1BF-9F79DAD700FB}" srcId="{F9FF270B-AD8D-4386-A7FA-C36A05EDB300}" destId="{EE85760D-AB80-4AD7-9139-70C11A7203C4}" srcOrd="2" destOrd="0" parTransId="{9CCBCD24-1F04-4257-A0CD-38FC1C16C136}" sibTransId="{72ADE79C-22A4-4134-A269-1546D76F7725}"/>
    <dgm:cxn modelId="{032889A0-0D3B-4E13-A45C-9793AF8D80E0}" srcId="{F9FF270B-AD8D-4386-A7FA-C36A05EDB300}" destId="{F21F421F-4544-40B5-80E1-1DD1D2BD1259}" srcOrd="0" destOrd="0" parTransId="{096778BD-377E-4B98-96C9-CB42CE596D14}" sibTransId="{7F8314B4-B438-4644-B08B-C7227B5B6DF8}"/>
    <dgm:cxn modelId="{97101966-C11B-48C3-8D12-0E98682005CE}" type="presOf" srcId="{F21F421F-4544-40B5-80E1-1DD1D2BD1259}" destId="{881A26F4-B54C-44A9-B275-985112581C39}" srcOrd="0" destOrd="0" presId="urn:microsoft.com/office/officeart/2005/8/layout/venn2"/>
    <dgm:cxn modelId="{75975F50-F4C8-4B6C-A3EC-6AA4E42CFE9D}" srcId="{F9FF270B-AD8D-4386-A7FA-C36A05EDB300}" destId="{B58BF87B-0FF5-4769-B84C-E79274FE4994}" srcOrd="1" destOrd="0" parTransId="{9D2A3BED-A511-4BF7-AEDB-C11172F49C9F}" sibTransId="{F962D91A-DDAC-4533-A902-0DFD17F714F6}"/>
    <dgm:cxn modelId="{2856E4F9-DAE6-4434-8124-41142EF7E6E3}" type="presOf" srcId="{EE85760D-AB80-4AD7-9139-70C11A7203C4}" destId="{11F5B4C6-F90B-457A-9F81-B0A3FB19D19E}" srcOrd="0" destOrd="0" presId="urn:microsoft.com/office/officeart/2005/8/layout/venn2"/>
    <dgm:cxn modelId="{995BECA6-B91B-4120-B8BE-C6E5A714062D}" type="presOf" srcId="{B0CF7EDA-3DEC-44B0-9E20-EDA52B5E02B9}" destId="{3DC56EF7-F08C-4A70-A6CF-E58ADA11C31E}" srcOrd="1" destOrd="0" presId="urn:microsoft.com/office/officeart/2005/8/layout/venn2"/>
    <dgm:cxn modelId="{EA7406FE-FD5A-41F4-9A64-02C3BB8BB269}" type="presOf" srcId="{B58BF87B-0FF5-4769-B84C-E79274FE4994}" destId="{4460E3A3-C48A-422C-B8CE-77755CE04F0A}" srcOrd="0" destOrd="0" presId="urn:microsoft.com/office/officeart/2005/8/layout/venn2"/>
    <dgm:cxn modelId="{F621AC47-E82A-405F-B86B-1EA8F329787E}" type="presOf" srcId="{B0CF7EDA-3DEC-44B0-9E20-EDA52B5E02B9}" destId="{F9555DDA-7A0F-44B1-B8CD-E52376D6562E}" srcOrd="0" destOrd="0" presId="urn:microsoft.com/office/officeart/2005/8/layout/venn2"/>
    <dgm:cxn modelId="{13D58B68-99A3-4CEA-A00B-D63CE8A26D95}" type="presParOf" srcId="{AEC2CC74-EBE4-472D-8377-CD7F9111A142}" destId="{09D07242-9288-4AD8-B185-46C0778E7937}" srcOrd="0" destOrd="0" presId="urn:microsoft.com/office/officeart/2005/8/layout/venn2"/>
    <dgm:cxn modelId="{FE2A6DA9-4F83-4D4F-8785-A05E52CD228B}" type="presParOf" srcId="{09D07242-9288-4AD8-B185-46C0778E7937}" destId="{881A26F4-B54C-44A9-B275-985112581C39}" srcOrd="0" destOrd="0" presId="urn:microsoft.com/office/officeart/2005/8/layout/venn2"/>
    <dgm:cxn modelId="{2E2F3D2B-1A76-4EF3-9A3A-CF40075DC14E}" type="presParOf" srcId="{09D07242-9288-4AD8-B185-46C0778E7937}" destId="{C6C78201-15C6-4FD9-8A4E-68B9FF45A722}" srcOrd="1" destOrd="0" presId="urn:microsoft.com/office/officeart/2005/8/layout/venn2"/>
    <dgm:cxn modelId="{C025D602-3B72-4FCD-A747-2CC3FE755ACA}" type="presParOf" srcId="{AEC2CC74-EBE4-472D-8377-CD7F9111A142}" destId="{BF1A73AA-7B91-4AE3-8236-8E669172CB41}" srcOrd="1" destOrd="0" presId="urn:microsoft.com/office/officeart/2005/8/layout/venn2"/>
    <dgm:cxn modelId="{A48A3932-D680-4328-A8A8-86D76E0CF6B6}" type="presParOf" srcId="{BF1A73AA-7B91-4AE3-8236-8E669172CB41}" destId="{4460E3A3-C48A-422C-B8CE-77755CE04F0A}" srcOrd="0" destOrd="0" presId="urn:microsoft.com/office/officeart/2005/8/layout/venn2"/>
    <dgm:cxn modelId="{D75519C0-ED63-4C22-9EF5-32C6EFB69533}" type="presParOf" srcId="{BF1A73AA-7B91-4AE3-8236-8E669172CB41}" destId="{83CDBA52-69A1-4275-B10D-226D772E5C72}" srcOrd="1" destOrd="0" presId="urn:microsoft.com/office/officeart/2005/8/layout/venn2"/>
    <dgm:cxn modelId="{2F54E731-6F6A-4EAC-BD4A-7EC48A3D7A18}" type="presParOf" srcId="{AEC2CC74-EBE4-472D-8377-CD7F9111A142}" destId="{D3F408E5-1AB9-4DA5-B431-F0A4BF6613F4}" srcOrd="2" destOrd="0" presId="urn:microsoft.com/office/officeart/2005/8/layout/venn2"/>
    <dgm:cxn modelId="{2701D6FE-8359-401F-94E1-76AAB6EC4EB9}" type="presParOf" srcId="{D3F408E5-1AB9-4DA5-B431-F0A4BF6613F4}" destId="{11F5B4C6-F90B-457A-9F81-B0A3FB19D19E}" srcOrd="0" destOrd="0" presId="urn:microsoft.com/office/officeart/2005/8/layout/venn2"/>
    <dgm:cxn modelId="{4E7147CC-83F7-4BA4-82F7-367C3B77030F}" type="presParOf" srcId="{D3F408E5-1AB9-4DA5-B431-F0A4BF6613F4}" destId="{F06DA3ED-7238-4601-8AD2-D6F286665BF9}" srcOrd="1" destOrd="0" presId="urn:microsoft.com/office/officeart/2005/8/layout/venn2"/>
    <dgm:cxn modelId="{0CBE64D1-97D4-40E9-BB61-AE5D2DED16CF}" type="presParOf" srcId="{AEC2CC74-EBE4-472D-8377-CD7F9111A142}" destId="{A9CACF31-7D7C-4131-AAF0-953FC6422D15}" srcOrd="3" destOrd="0" presId="urn:microsoft.com/office/officeart/2005/8/layout/venn2"/>
    <dgm:cxn modelId="{34D90885-71D9-4DC1-8C85-6084F5219F4D}" type="presParOf" srcId="{A9CACF31-7D7C-4131-AAF0-953FC6422D15}" destId="{F9555DDA-7A0F-44B1-B8CD-E52376D6562E}" srcOrd="0" destOrd="0" presId="urn:microsoft.com/office/officeart/2005/8/layout/venn2"/>
    <dgm:cxn modelId="{EC960572-B240-4557-975A-8672F288E27B}" type="presParOf" srcId="{A9CACF31-7D7C-4131-AAF0-953FC6422D15}" destId="{3DC56EF7-F08C-4A70-A6CF-E58ADA11C3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A26F4-B54C-44A9-B275-985112581C39}">
      <dsp:nvSpPr>
        <dsp:cNvPr id="0" name=""/>
        <dsp:cNvSpPr/>
      </dsp:nvSpPr>
      <dsp:spPr>
        <a:xfrm>
          <a:off x="1094688" y="0"/>
          <a:ext cx="6906997" cy="57041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/>
            <a:t>סביבה קשורה שהילד לא חלק ממנה</a:t>
          </a:r>
          <a:endParaRPr lang="he-IL" sz="2400" b="1" kern="1200" dirty="0"/>
        </a:p>
      </dsp:txBody>
      <dsp:txXfrm>
        <a:off x="3582589" y="285205"/>
        <a:ext cx="1931196" cy="855617"/>
      </dsp:txXfrm>
    </dsp:sp>
    <dsp:sp modelId="{4460E3A3-C48A-422C-B8CE-77755CE04F0A}">
      <dsp:nvSpPr>
        <dsp:cNvPr id="0" name=""/>
        <dsp:cNvSpPr/>
      </dsp:nvSpPr>
      <dsp:spPr>
        <a:xfrm>
          <a:off x="2237519" y="1503718"/>
          <a:ext cx="4563291" cy="415683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/>
            <a:t>סביבה חברתית</a:t>
          </a:r>
          <a:endParaRPr lang="he-IL" sz="2400" b="1" kern="1200" dirty="0"/>
        </a:p>
      </dsp:txBody>
      <dsp:txXfrm>
        <a:off x="3721729" y="1753128"/>
        <a:ext cx="1594870" cy="748230"/>
      </dsp:txXfrm>
    </dsp:sp>
    <dsp:sp modelId="{11F5B4C6-F90B-457A-9F81-B0A3FB19D19E}">
      <dsp:nvSpPr>
        <dsp:cNvPr id="0" name=""/>
        <dsp:cNvSpPr/>
      </dsp:nvSpPr>
      <dsp:spPr>
        <a:xfrm>
          <a:off x="2836953" y="2540007"/>
          <a:ext cx="3422468" cy="2905744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solidFill>
                <a:schemeClr val="tx1"/>
              </a:solidFill>
            </a:rPr>
            <a:t>המשפחה</a:t>
          </a:r>
          <a:endParaRPr lang="he-IL" sz="2300" b="1" kern="1200" dirty="0">
            <a:solidFill>
              <a:schemeClr val="tx1"/>
            </a:solidFill>
          </a:endParaRPr>
        </a:p>
      </dsp:txBody>
      <dsp:txXfrm>
        <a:off x="3750752" y="2757938"/>
        <a:ext cx="1594870" cy="653792"/>
      </dsp:txXfrm>
    </dsp:sp>
    <dsp:sp modelId="{F9555DDA-7A0F-44B1-B8CD-E52376D6562E}">
      <dsp:nvSpPr>
        <dsp:cNvPr id="0" name=""/>
        <dsp:cNvSpPr/>
      </dsp:nvSpPr>
      <dsp:spPr>
        <a:xfrm>
          <a:off x="3407364" y="3422468"/>
          <a:ext cx="2281645" cy="228164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tx1"/>
              </a:solidFill>
            </a:rPr>
            <a:t>הילד</a:t>
          </a:r>
          <a:endParaRPr lang="he-IL" sz="3200" b="1" kern="1200" dirty="0">
            <a:solidFill>
              <a:schemeClr val="tx1"/>
            </a:solidFill>
          </a:endParaRPr>
        </a:p>
      </dsp:txBody>
      <dsp:txXfrm>
        <a:off x="3741503" y="3992879"/>
        <a:ext cx="1613367" cy="114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4935F9-68DF-45E1-9057-8B8EBEC9C718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A10A38-B159-4C35-9CAB-4FFAB2080F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7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ruvinstitute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haruv.org.il/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ruvinstitute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hyperlink" Target="http://www.haruv.org.il/" TargetMode="Externa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7DE36AD-BE37-40A8-911C-AB6552DD8EC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042D-6CF8-4289-AEA9-C20FECB3B4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8"/>
          <a:stretch/>
        </p:blipFill>
        <p:spPr>
          <a:xfrm>
            <a:off x="6383045" y="0"/>
            <a:ext cx="5808955" cy="6858000"/>
          </a:xfrm>
          <a:prstGeom prst="rect">
            <a:avLst/>
          </a:prstGeom>
        </p:spPr>
      </p:pic>
      <p:pic>
        <p:nvPicPr>
          <p:cNvPr id="9" name="Picture 2" descr="C:\Users\noam\Desktop\תמונות למצגות\facebook-symbol_318-37686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95" y="6128145"/>
            <a:ext cx="515216" cy="5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oam\Desktop\תמונות למצגות\65-512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" y="6118388"/>
            <a:ext cx="625753" cy="5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7073" r="15470" b="9592"/>
          <a:stretch/>
        </p:blipFill>
        <p:spPr>
          <a:xfrm>
            <a:off x="7386508" y="6428721"/>
            <a:ext cx="3552762" cy="429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-1" r="34582" b="56944"/>
          <a:stretch/>
        </p:blipFill>
        <p:spPr>
          <a:xfrm>
            <a:off x="9359850" y="5852977"/>
            <a:ext cx="1579419" cy="4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7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5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2" descr="P:\Haruv Institute\פרוייקטים\קמפוס חרוב\טקס השקת הקמפוס\PR\מיתוג הקמפוס וחומרים להשקה\מצגת\templet presenta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0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7DE36AD-BE37-40A8-911C-AB6552DD8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042D-6CF8-4289-AEA9-C20FECB3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8"/>
          <a:stretch/>
        </p:blipFill>
        <p:spPr>
          <a:xfrm flipH="1">
            <a:off x="0" y="0"/>
            <a:ext cx="5808955" cy="6858000"/>
          </a:xfrm>
          <a:prstGeom prst="rect">
            <a:avLst/>
          </a:prstGeom>
        </p:spPr>
      </p:pic>
      <p:pic>
        <p:nvPicPr>
          <p:cNvPr id="9" name="Picture 2" descr="C:\Users\noam\Desktop\תמונות למצגות\facebook-symbol_318-37686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66" y="5840487"/>
            <a:ext cx="515216" cy="5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oam\Desktop\תמונות למצגות\65-512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39" y="5840487"/>
            <a:ext cx="625753" cy="5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7073" r="15470" b="9592"/>
          <a:stretch/>
        </p:blipFill>
        <p:spPr>
          <a:xfrm>
            <a:off x="928160" y="5917161"/>
            <a:ext cx="3876080" cy="468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-1" r="34582" b="56944"/>
          <a:stretch/>
        </p:blipFill>
        <p:spPr>
          <a:xfrm>
            <a:off x="2811280" y="5162800"/>
            <a:ext cx="1992960" cy="5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י"ג/כסלו/תש"פ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7DE36AD-BE37-40A8-911C-AB6552DD8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042D-6CF8-4289-AEA9-C20FECB3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1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י"ג/כסלו/תש"פ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0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12/11/2019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70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/>
              <a:t>‹#›</a:t>
            </a:fld>
            <a:endParaRPr lang="he-IL"/>
          </a:p>
        </p:txBody>
      </p:sp>
      <p:pic>
        <p:nvPicPr>
          <p:cNvPr id="3074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6" t="82257"/>
          <a:stretch/>
        </p:blipFill>
        <p:spPr bwMode="auto">
          <a:xfrm>
            <a:off x="71254" y="5640833"/>
            <a:ext cx="1537854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2" r="88977"/>
          <a:stretch/>
        </p:blipFill>
        <p:spPr bwMode="auto">
          <a:xfrm>
            <a:off x="10848108" y="5403327"/>
            <a:ext cx="1343891" cy="14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5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7DE36AD-BE37-40A8-911C-AB6552DD8EC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042D-6CF8-4289-AEA9-C20FECB3B4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P:\Haruv Institute\פרוייקטים\קמפוס חרוב\טקס השקת הקמפוס\PR\מיתוג הקמפוס וחומרים להשקה\מצגת\templet presenta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3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7DE36AD-BE37-40A8-911C-AB6552DD8EC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042D-6CF8-4289-AEA9-C20FECB3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4025C8-7D69-4516-A5B4-4191FFF3D986}" type="datetimeFigureOut">
              <a:rPr lang="he-IL" smtClean="0"/>
              <a:pPr/>
              <a:t>י"ג/כסלו/תש"פ</a:t>
            </a:fld>
            <a:endParaRPr lang="he-IL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53824-7669-45FE-A033-3C3360EC20F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3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6" t="82257"/>
          <a:stretch/>
        </p:blipFill>
        <p:spPr bwMode="auto">
          <a:xfrm>
            <a:off x="71254" y="5640833"/>
            <a:ext cx="1537854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2" r="88977"/>
          <a:stretch/>
        </p:blipFill>
        <p:spPr bwMode="auto">
          <a:xfrm>
            <a:off x="10848108" y="5403327"/>
            <a:ext cx="1343891" cy="14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0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2" descr="P:\Haruv Institute\פרוייקטים\קמפוס חרוב\טקס השקת הקמפוס\PR\מיתוג הקמפוס וחומרים להשקה\מצגת\templet presenta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25C8-7D69-4516-A5B4-4191FFF3D986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3824-7669-45FE-A033-3C3360EC20F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4025C8-7D69-4516-A5B4-4191FFF3D986}" type="datetimeFigureOut">
              <a:rPr lang="he-IL" smtClean="0"/>
              <a:pPr/>
              <a:t>י"ג/כסלו/תש"פ</a:t>
            </a:fld>
            <a:endParaRPr lang="he-IL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53824-7669-45FE-A033-3C3360EC20F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3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6" t="82257"/>
          <a:stretch/>
        </p:blipFill>
        <p:spPr bwMode="auto">
          <a:xfrm>
            <a:off x="71254" y="5640833"/>
            <a:ext cx="1537854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2" r="88977"/>
          <a:stretch/>
        </p:blipFill>
        <p:spPr bwMode="auto">
          <a:xfrm>
            <a:off x="10848108" y="5403327"/>
            <a:ext cx="1343891" cy="14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2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P:\Haruv Institute\פרוייקטים\קמפוס חרוב\טקס השקת הקמפוס\PR\מיתוג הקמפוס וחומרים להשקה\מצגת\templet presenta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P:\Haruv Institute\פרוייקטים\קמפוס חרוב\טקס השקת הקמפוס\PR\מיתוג הקמפוס וחומרים להשקה\מצגת\templet presenta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DE36AD-BE37-40A8-911C-AB6552DD8ECB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32042D-6CF8-4289-AEA9-C20FECB3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4025C8-7D69-4516-A5B4-4191FFF3D986}" type="datetimeFigureOut">
              <a:rPr lang="he-IL" smtClean="0"/>
              <a:pPr/>
              <a:t>י"ג/כסלו/תש"פ</a:t>
            </a:fld>
            <a:endParaRPr lang="he-IL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53824-7669-45FE-A033-3C3360EC20F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6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6" t="82257"/>
          <a:stretch/>
        </p:blipFill>
        <p:spPr bwMode="auto">
          <a:xfrm>
            <a:off x="71254" y="5640833"/>
            <a:ext cx="1537854" cy="1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:\Haruv Institute\פרוייקטים\קמפוס חרוב\טקס השקת הקמפוס\PR\מיתוג הקמפוס וחומרים להשקה\מצגת\templet presentation3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2" r="88977"/>
          <a:stretch/>
        </p:blipFill>
        <p:spPr bwMode="auto">
          <a:xfrm>
            <a:off x="10848108" y="5403327"/>
            <a:ext cx="1343891" cy="14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8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25C8-7D69-4516-A5B4-4191FFF3D986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3824-7669-45FE-A033-3C3360EC20F2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802" y="3382393"/>
            <a:ext cx="9095913" cy="20488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06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5" r:id="rId3"/>
    <p:sldLayoutId id="2147483662" r:id="rId4"/>
    <p:sldLayoutId id="2147483676" r:id="rId5"/>
    <p:sldLayoutId id="2147483650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D14D-80EC-45F1-AA11-EC9C033B298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1BCB-8F6B-48AE-A361-C4717818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25C8-7D69-4516-A5B4-4191FFF3D98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י"ג/כסלו/תש"פ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3824-7669-45FE-A033-3C3360EC20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802" y="3382393"/>
            <a:ext cx="9095913" cy="20488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6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419595" y="319260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e-IL" b="1" dirty="0" smtClean="0">
                <a:cs typeface="+mn-cs"/>
              </a:rPr>
              <a:t>ידע ולא </a:t>
            </a:r>
            <a:r>
              <a:rPr lang="he-IL" b="1" dirty="0" err="1" smtClean="0">
                <a:cs typeface="+mn-cs"/>
              </a:rPr>
              <a:t>כח</a:t>
            </a:r>
            <a:r>
              <a:rPr lang="he-IL" b="1" dirty="0" smtClean="0">
                <a:cs typeface="+mn-cs"/>
              </a:rPr>
              <a:t>- על בכי של תינוקות ותסמונת התינוק המנוער</a:t>
            </a:r>
            <a:endParaRPr lang="he-IL" b="1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4294967295"/>
          </p:nvPr>
        </p:nvSpPr>
        <p:spPr>
          <a:xfrm>
            <a:off x="-2013527" y="4609275"/>
            <a:ext cx="8534400" cy="17526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ענת אופיר</a:t>
            </a:r>
          </a:p>
          <a:p>
            <a:pPr marL="0" indent="0">
              <a:buNone/>
            </a:pPr>
            <a:r>
              <a:rPr lang="he-IL" dirty="0" smtClean="0"/>
              <a:t>מנהלת המיזם למניעת התעללות בילדים</a:t>
            </a:r>
          </a:p>
          <a:p>
            <a:pPr marL="0" indent="0" algn="r" rtl="1">
              <a:buNone/>
            </a:pP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32896"/>
            <a:ext cx="10515600" cy="1325563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  ביטוי קליני</a:t>
            </a:r>
            <a:endParaRPr lang="he-IL" dirty="0"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5772" y="871422"/>
            <a:ext cx="11335656" cy="2048846"/>
          </a:xfrm>
        </p:spPr>
        <p:txBody>
          <a:bodyPr>
            <a:noAutofit/>
          </a:bodyPr>
          <a:lstStyle/>
          <a:p>
            <a:r>
              <a:rPr lang="he-IL" sz="3600" dirty="0" smtClean="0"/>
              <a:t>הקאות, חוסר תאבון</a:t>
            </a:r>
            <a:r>
              <a:rPr lang="he-IL" sz="3600" dirty="0"/>
              <a:t>.</a:t>
            </a:r>
            <a:endParaRPr lang="he-IL" sz="3600" dirty="0" smtClean="0"/>
          </a:p>
          <a:p>
            <a:r>
              <a:rPr lang="he-IL" sz="3600" dirty="0" smtClean="0"/>
              <a:t>שינוי התנהגותי, אי שקט</a:t>
            </a:r>
          </a:p>
          <a:p>
            <a:r>
              <a:rPr lang="he-IL" sz="3600" dirty="0" smtClean="0"/>
              <a:t>שינוי נשימתי, הפסקות נשימה. </a:t>
            </a:r>
          </a:p>
          <a:p>
            <a:r>
              <a:rPr lang="he-IL" sz="3600" dirty="0" smtClean="0"/>
              <a:t>במקרים </a:t>
            </a:r>
            <a:r>
              <a:rPr lang="he-IL" sz="3600" dirty="0"/>
              <a:t>הקשים יותר-חוסר </a:t>
            </a:r>
            <a:r>
              <a:rPr lang="he-IL" sz="3600" dirty="0" smtClean="0"/>
              <a:t>תגובה, אפניאה, פרכוסים.</a:t>
            </a:r>
          </a:p>
          <a:p>
            <a:r>
              <a:rPr lang="he-IL" sz="3600" dirty="0" smtClean="0"/>
              <a:t> </a:t>
            </a:r>
            <a:r>
              <a:rPr lang="he-IL" sz="3600" dirty="0" smtClean="0">
                <a:solidFill>
                  <a:srgbClr val="FF0000"/>
                </a:solidFill>
              </a:rPr>
              <a:t>הכי שכיחים: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he-IL" sz="3600" dirty="0" smtClean="0">
                <a:solidFill>
                  <a:srgbClr val="FF0000"/>
                </a:solidFill>
              </a:rPr>
              <a:t>ירידה במצב הכרה, פרכוסים, הקאות, הפסקות נשימה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he-IL" sz="3600" dirty="0" smtClean="0"/>
              <a:t>ברוב </a:t>
            </a:r>
            <a:r>
              <a:rPr lang="he-IL" sz="3600" dirty="0"/>
              <a:t>המקרים הסימפטומים מדווחים כמידיים-שניות עד שעות </a:t>
            </a:r>
            <a:r>
              <a:rPr lang="he-IL" sz="3600" dirty="0" smtClean="0"/>
              <a:t>מהפגיעה. </a:t>
            </a:r>
          </a:p>
          <a:p>
            <a:r>
              <a:rPr lang="he-IL" sz="3600" dirty="0" smtClean="0"/>
              <a:t>בבדיקה: טונוס </a:t>
            </a:r>
            <a:r>
              <a:rPr lang="he-IL" sz="3600" dirty="0"/>
              <a:t>מוגבר או </a:t>
            </a:r>
            <a:r>
              <a:rPr lang="he-IL" sz="3600" dirty="0" smtClean="0"/>
              <a:t>רפוי, פרכוס </a:t>
            </a:r>
            <a:r>
              <a:rPr lang="he-IL" sz="3600" dirty="0"/>
              <a:t>לרוב </a:t>
            </a:r>
            <a:r>
              <a:rPr lang="he-IL" sz="3600" dirty="0" smtClean="0"/>
              <a:t>מוקדי, אי שקט, סימנים נוירולוגיים פוקאליים. </a:t>
            </a:r>
          </a:p>
        </p:txBody>
      </p:sp>
    </p:spTree>
    <p:extLst>
      <p:ext uri="{BB962C8B-B14F-4D97-AF65-F5344CB8AC3E}">
        <p14:creationId xmlns:p14="http://schemas.microsoft.com/office/powerpoint/2010/main" val="38866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282"/>
            <a:ext cx="10515600" cy="1523263"/>
          </a:xfrm>
        </p:spPr>
        <p:txBody>
          <a:bodyPr>
            <a:normAutofit/>
          </a:bodyPr>
          <a:lstStyle/>
          <a:p>
            <a:pPr algn="r"/>
            <a:r>
              <a:rPr lang="he-IL" dirty="0" smtClean="0">
                <a:solidFill>
                  <a:srgbClr val="FF0000"/>
                </a:solidFill>
                <a:cs typeface="+mn-cs"/>
              </a:rPr>
              <a:t>פרוגנוזה</a:t>
            </a:r>
            <a:br>
              <a:rPr lang="he-IL" dirty="0" smtClean="0">
                <a:solidFill>
                  <a:srgbClr val="FF0000"/>
                </a:solidFill>
                <a:cs typeface="+mn-cs"/>
              </a:rPr>
            </a:br>
            <a:r>
              <a:rPr lang="he-IL" sz="2700" b="1" dirty="0">
                <a:solidFill>
                  <a:srgbClr val="FF0000"/>
                </a:solidFill>
                <a:cs typeface="+mn-cs"/>
              </a:rPr>
              <a:t>לזכור: במרבית המקרים, התינוק מגיע לאחר שנוער יותר מפעם אחת. מכאן חשיבות הגילוי המוקדם</a:t>
            </a:r>
            <a:r>
              <a:rPr lang="he-IL" sz="2700" b="1" dirty="0" smtClean="0">
                <a:solidFill>
                  <a:srgbClr val="FF0000"/>
                </a:solidFill>
                <a:cs typeface="+mn-cs"/>
              </a:rPr>
              <a:t>..</a:t>
            </a:r>
            <a:endParaRPr lang="he-IL" sz="27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2221250"/>
            <a:ext cx="11008029" cy="2048846"/>
          </a:xfrm>
        </p:spPr>
        <p:txBody>
          <a:bodyPr>
            <a:noAutofit/>
          </a:bodyPr>
          <a:lstStyle/>
          <a:p>
            <a:r>
              <a:rPr lang="he-IL" sz="3600" dirty="0" smtClean="0"/>
              <a:t>תמותה של 10-30%</a:t>
            </a:r>
          </a:p>
          <a:p>
            <a:r>
              <a:rPr lang="he-IL" sz="3600" dirty="0" smtClean="0"/>
              <a:t>1/3 : תמונה כרונית של:</a:t>
            </a:r>
          </a:p>
          <a:p>
            <a:pPr lvl="1"/>
            <a:r>
              <a:rPr lang="he-IL" sz="3600" dirty="0" smtClean="0"/>
              <a:t>נסיגה התפתחותית מוטורית, שפתית, ביצירת קשר, פיגור</a:t>
            </a:r>
          </a:p>
          <a:p>
            <a:pPr lvl="1"/>
            <a:r>
              <a:rPr lang="he-IL" sz="3600" dirty="0" smtClean="0"/>
              <a:t>עוורון</a:t>
            </a:r>
          </a:p>
          <a:p>
            <a:pPr lvl="1"/>
            <a:r>
              <a:rPr lang="he-IL" sz="3600" dirty="0" smtClean="0"/>
              <a:t>פרכוסים</a:t>
            </a:r>
          </a:p>
          <a:p>
            <a:pPr lvl="1"/>
            <a:r>
              <a:rPr lang="he-IL" sz="3600" dirty="0" smtClean="0"/>
              <a:t>שינויים בהיקף ראש: גדל ואז קטן</a:t>
            </a:r>
          </a:p>
          <a:p>
            <a:r>
              <a:rPr lang="he-IL" sz="3600" dirty="0" smtClean="0"/>
              <a:t>1/3 נותרים ללא פגע</a:t>
            </a:r>
          </a:p>
        </p:txBody>
      </p:sp>
    </p:spTree>
    <p:extLst>
      <p:ext uri="{BB962C8B-B14F-4D97-AF65-F5344CB8AC3E}">
        <p14:creationId xmlns:p14="http://schemas.microsoft.com/office/powerpoint/2010/main" val="1856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02" y="1378857"/>
            <a:ext cx="9438055" cy="5094514"/>
          </a:xfrm>
        </p:spPr>
        <p:txBody>
          <a:bodyPr>
            <a:normAutofit lnSpcReduction="10000"/>
          </a:bodyPr>
          <a:lstStyle/>
          <a:p>
            <a:r>
              <a:rPr lang="he-IL" sz="3600" dirty="0"/>
              <a:t>בהגעה למיון ההורה יספר על סימפטומים וסימנים ברורים </a:t>
            </a:r>
            <a:r>
              <a:rPr lang="he-IL" sz="3600" dirty="0" smtClean="0"/>
              <a:t>ומחשידים </a:t>
            </a:r>
            <a:r>
              <a:rPr lang="he-IL" sz="3600" dirty="0"/>
              <a:t>או דוקא לא ספציפיים-למשל הקאות</a:t>
            </a:r>
            <a:r>
              <a:rPr lang="he-IL" sz="3600" dirty="0" smtClean="0"/>
              <a:t>.</a:t>
            </a:r>
          </a:p>
          <a:p>
            <a:endParaRPr lang="he-IL" sz="3600" dirty="0"/>
          </a:p>
          <a:p>
            <a:r>
              <a:rPr lang="he-IL" sz="3600" dirty="0"/>
              <a:t>המטפל </a:t>
            </a:r>
            <a:r>
              <a:rPr lang="he-IL" sz="3600" dirty="0" smtClean="0"/>
              <a:t>לרוב לא </a:t>
            </a:r>
            <a:r>
              <a:rPr lang="he-IL" sz="3600" dirty="0"/>
              <a:t>מודע לכך שהטלטול שהוא מבצע מתוך </a:t>
            </a:r>
            <a:r>
              <a:rPr lang="he-IL" sz="3600" dirty="0" smtClean="0"/>
              <a:t>תסכול, עלול </a:t>
            </a:r>
            <a:r>
              <a:rPr lang="he-IL" sz="3600" dirty="0"/>
              <a:t>לגרום לכזה </a:t>
            </a:r>
            <a:r>
              <a:rPr lang="he-IL" sz="3600" dirty="0" smtClean="0"/>
              <a:t>נזק.</a:t>
            </a:r>
          </a:p>
          <a:p>
            <a:pPr marL="0" indent="0">
              <a:buNone/>
            </a:pPr>
            <a:endParaRPr lang="he-IL" sz="3600" dirty="0" smtClean="0"/>
          </a:p>
          <a:p>
            <a:r>
              <a:rPr lang="he-IL" sz="3600" dirty="0" smtClean="0"/>
              <a:t>הבכי </a:t>
            </a:r>
            <a:r>
              <a:rPr lang="he-IL" sz="3600" dirty="0"/>
              <a:t>גורם לתסכול והניעור אכן גורם להפסקת </a:t>
            </a:r>
            <a:r>
              <a:rPr lang="he-IL" sz="3600" dirty="0" smtClean="0"/>
              <a:t>הבכי. זו צורת ההתעללות היחידה עם  </a:t>
            </a:r>
            <a:r>
              <a:rPr lang="en-US" sz="3600" dirty="0" smtClean="0"/>
              <a:t>positive feedback </a:t>
            </a:r>
            <a:r>
              <a:rPr lang="he-IL" sz="3600" dirty="0" smtClean="0"/>
              <a:t>. </a:t>
            </a:r>
          </a:p>
          <a:p>
            <a:endParaRPr lang="he-I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איך זה יראה?</a:t>
            </a:r>
            <a:br>
              <a:rPr lang="he-IL" dirty="0" smtClean="0">
                <a:cs typeface="+mn-cs"/>
              </a:rPr>
            </a:br>
            <a:r>
              <a:rPr lang="he-IL" dirty="0">
                <a:cs typeface="+mn-cs"/>
              </a:rPr>
              <a:t/>
            </a:r>
            <a:br>
              <a:rPr lang="he-IL" dirty="0">
                <a:cs typeface="+mn-cs"/>
              </a:rPr>
            </a:b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cs typeface="+mn-cs"/>
              </a:rPr>
              <a:t>אנמנזה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63" y="1465943"/>
            <a:ext cx="11727457" cy="4702627"/>
          </a:xfrm>
        </p:spPr>
        <p:txBody>
          <a:bodyPr>
            <a:normAutofit fontScale="92500" lnSpcReduction="10000"/>
          </a:bodyPr>
          <a:lstStyle/>
          <a:p>
            <a:r>
              <a:rPr lang="he-IL" sz="3300" dirty="0"/>
              <a:t>האנמנזה המסופקת לרופא הבודק יכולה להיות לא מלאה ואף </a:t>
            </a:r>
            <a:r>
              <a:rPr lang="he-IL" sz="3300" dirty="0" smtClean="0"/>
              <a:t>שקרית:</a:t>
            </a:r>
            <a:endParaRPr lang="he-IL" sz="3300" dirty="0"/>
          </a:p>
          <a:p>
            <a:pPr lvl="1"/>
            <a:r>
              <a:rPr lang="he-IL" sz="3300" dirty="0"/>
              <a:t>הסיפור </a:t>
            </a:r>
            <a:r>
              <a:rPr lang="he-IL" sz="3300" dirty="0" smtClean="0"/>
              <a:t>משתנה</a:t>
            </a:r>
            <a:endParaRPr lang="he-IL" sz="3300" dirty="0"/>
          </a:p>
          <a:p>
            <a:pPr lvl="1"/>
            <a:r>
              <a:rPr lang="he-IL" sz="3300" dirty="0" smtClean="0"/>
              <a:t>היעדר </a:t>
            </a:r>
            <a:r>
              <a:rPr lang="he-IL" sz="3300" dirty="0"/>
              <a:t>סיפור של חבלה </a:t>
            </a:r>
            <a:r>
              <a:rPr lang="he-IL" sz="3300" dirty="0" smtClean="0"/>
              <a:t>– </a:t>
            </a:r>
            <a:r>
              <a:rPr lang="en-US" sz="3300" dirty="0" smtClean="0"/>
              <a:t>magical trauma</a:t>
            </a:r>
            <a:endParaRPr lang="he-IL" sz="3300" dirty="0"/>
          </a:p>
          <a:p>
            <a:pPr lvl="1"/>
            <a:r>
              <a:rPr lang="he-IL" sz="3300" dirty="0"/>
              <a:t>סיפור של נפילה מגובה </a:t>
            </a:r>
            <a:r>
              <a:rPr lang="he-IL" sz="3300" dirty="0" smtClean="0"/>
              <a:t>נמוך</a:t>
            </a:r>
            <a:endParaRPr lang="he-IL" sz="3300" dirty="0"/>
          </a:p>
          <a:p>
            <a:r>
              <a:rPr lang="he-IL" sz="3300" dirty="0"/>
              <a:t>ההורה בד"כ לא יתן את ההסבר האמיתי למה שקרה: </a:t>
            </a:r>
            <a:r>
              <a:rPr lang="he-IL" sz="3300" dirty="0" smtClean="0"/>
              <a:t>"</a:t>
            </a:r>
            <a:r>
              <a:rPr lang="he-IL" sz="3300" dirty="0"/>
              <a:t>יכול להיות שהוא נפל</a:t>
            </a:r>
            <a:r>
              <a:rPr lang="he-IL" sz="3300" dirty="0" smtClean="0"/>
              <a:t>", </a:t>
            </a:r>
            <a:r>
              <a:rPr lang="he-IL" sz="3300" dirty="0"/>
              <a:t>"מצאתי אותו ככה </a:t>
            </a:r>
            <a:r>
              <a:rPr lang="he-IL" sz="3300" dirty="0" smtClean="0"/>
              <a:t>כשהתעוררתי", </a:t>
            </a:r>
            <a:r>
              <a:rPr lang="he-IL" sz="3300" dirty="0"/>
              <a:t>"</a:t>
            </a:r>
            <a:r>
              <a:rPr lang="he-IL" sz="3300" dirty="0" smtClean="0"/>
              <a:t>בכה </a:t>
            </a:r>
            <a:r>
              <a:rPr lang="he-IL" sz="3300" dirty="0"/>
              <a:t>ואז התעלף לי </a:t>
            </a:r>
            <a:r>
              <a:rPr lang="he-IL" sz="3300" dirty="0" smtClean="0"/>
              <a:t>בידיים". </a:t>
            </a:r>
          </a:p>
          <a:p>
            <a:r>
              <a:rPr lang="he-IL" sz="3300" dirty="0" smtClean="0"/>
              <a:t>נפילות </a:t>
            </a:r>
            <a:r>
              <a:rPr lang="he-IL" sz="3300" dirty="0"/>
              <a:t>מרהיטים בבית עם מרחק ראש לרצפה של פחות ממטר לא </a:t>
            </a:r>
            <a:r>
              <a:rPr lang="he-IL" sz="3300" dirty="0" smtClean="0"/>
              <a:t>מסתיימות לרוב </a:t>
            </a:r>
            <a:r>
              <a:rPr lang="he-IL" sz="3300" dirty="0"/>
              <a:t>בחבלה קשה </a:t>
            </a:r>
            <a:r>
              <a:rPr lang="he-IL" sz="3300" dirty="0" smtClean="0"/>
              <a:t>במוח</a:t>
            </a:r>
          </a:p>
          <a:p>
            <a:r>
              <a:rPr lang="he-IL" sz="3600" dirty="0"/>
              <a:t>לערב צוותי הגנת הילד מוקדם ככל האפשר. </a:t>
            </a:r>
          </a:p>
          <a:p>
            <a:r>
              <a:rPr lang="he-IL" sz="3600" dirty="0"/>
              <a:t>האבחנה היא תהליך והנה </a:t>
            </a:r>
            <a:r>
              <a:rPr lang="he-IL" sz="3600" b="1" dirty="0">
                <a:solidFill>
                  <a:srgbClr val="FF0000"/>
                </a:solidFill>
              </a:rPr>
              <a:t>עבודת צוות.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he-IL" sz="3300" dirty="0"/>
          </a:p>
        </p:txBody>
      </p:sp>
    </p:spTree>
    <p:extLst>
      <p:ext uri="{BB962C8B-B14F-4D97-AF65-F5344CB8AC3E}">
        <p14:creationId xmlns:p14="http://schemas.microsoft.com/office/powerpoint/2010/main" val="33088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7791" y="571188"/>
            <a:ext cx="1965101" cy="1325563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מניעה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036" y="1524000"/>
            <a:ext cx="6726856" cy="5145378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תכניות בינ"ל</a:t>
            </a:r>
          </a:p>
          <a:p>
            <a:r>
              <a:rPr lang="he-IL" sz="4000" dirty="0" smtClean="0"/>
              <a:t>טיפות חלב</a:t>
            </a:r>
          </a:p>
          <a:p>
            <a:r>
              <a:rPr lang="he-IL" sz="4000" dirty="0" smtClean="0"/>
              <a:t>כל מטפל בנקודת המפגש שלו, </a:t>
            </a:r>
            <a:r>
              <a:rPr lang="he-IL" sz="4000" b="1" dirty="0" smtClean="0">
                <a:solidFill>
                  <a:srgbClr val="FF0000"/>
                </a:solidFill>
              </a:rPr>
              <a:t>זיהוי תינוקות בסיכון, בירור גורמי תמיכה להורים</a:t>
            </a:r>
          </a:p>
          <a:p>
            <a:r>
              <a:rPr lang="he-IL" sz="4000" dirty="0" smtClean="0"/>
              <a:t>מעקב </a:t>
            </a:r>
            <a:r>
              <a:rPr lang="he-IL" sz="4000" b="1" dirty="0" smtClean="0">
                <a:solidFill>
                  <a:srgbClr val="FF0000"/>
                </a:solidFill>
              </a:rPr>
              <a:t>ומתן תמיכה </a:t>
            </a:r>
            <a:r>
              <a:rPr lang="he-IL" sz="4000" dirty="0" smtClean="0"/>
              <a:t>/ עירוב עו"ס. </a:t>
            </a:r>
            <a:endParaRPr lang="he-I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7" y="335656"/>
            <a:ext cx="2315842" cy="3374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7" y="3921568"/>
            <a:ext cx="4611709" cy="27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87519"/>
              </p:ext>
            </p:extLst>
          </p:nvPr>
        </p:nvGraphicFramePr>
        <p:xfrm>
          <a:off x="1621291" y="609600"/>
          <a:ext cx="9096375" cy="570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3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696686"/>
            <a:ext cx="11277600" cy="551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מה אפשר לעשות כאשר התינוק בוכה?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0303" y="1219200"/>
            <a:ext cx="9143811" cy="5062847"/>
          </a:xfrm>
        </p:spPr>
        <p:txBody>
          <a:bodyPr>
            <a:noAutofit/>
          </a:bodyPr>
          <a:lstStyle/>
          <a:p>
            <a:r>
              <a:rPr lang="he-IL" sz="3600" dirty="0" smtClean="0"/>
              <a:t>בכי </a:t>
            </a:r>
            <a:r>
              <a:rPr lang="he-IL" sz="3600" dirty="0"/>
              <a:t>הוא דרכו של התינוק להודיע לנו שהוא זקוק </a:t>
            </a:r>
            <a:r>
              <a:rPr lang="he-IL" sz="3600" dirty="0" smtClean="0"/>
              <a:t>לעזרתנו</a:t>
            </a:r>
          </a:p>
          <a:p>
            <a:endParaRPr lang="he-IL" sz="3600" dirty="0"/>
          </a:p>
          <a:p>
            <a:r>
              <a:rPr lang="he-IL" sz="3600" dirty="0"/>
              <a:t>ראשית, יש לבדוק ולהתייחס לאפשרות שהתינוק רעב, עייף, שיש צורך בהחלפת חיתול, שמשהו כואב לו, קר או חם לו, הוא משועמם או סובל מעודף </a:t>
            </a:r>
            <a:r>
              <a:rPr lang="he-IL" sz="3600" dirty="0" smtClean="0"/>
              <a:t>גירויים</a:t>
            </a:r>
          </a:p>
          <a:p>
            <a:endParaRPr lang="he-IL" sz="3600" dirty="0"/>
          </a:p>
          <a:p>
            <a:r>
              <a:rPr lang="he-IL" sz="3600" dirty="0"/>
              <a:t>גם צורך במגע וחיבה הוא צורך חיוני של התינוק שעלינו להיענות לו</a:t>
            </a:r>
            <a:r>
              <a:rPr lang="he-IL" sz="3600" dirty="0" smtClean="0"/>
              <a:t>.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6292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cs typeface="+mn-cs"/>
              </a:rPr>
              <a:t>כשהתינוק </a:t>
            </a:r>
            <a:r>
              <a:rPr lang="he-IL" sz="4000" dirty="0">
                <a:cs typeface="+mn-cs"/>
              </a:rPr>
              <a:t>ממשיך לבכות ואיננו מצליחים להרגיעו, ניתן לפעול בדרכים הבאות:</a:t>
            </a:r>
            <a:br>
              <a:rPr lang="he-IL" sz="4000" dirty="0">
                <a:cs typeface="+mn-cs"/>
              </a:rPr>
            </a:br>
            <a:endParaRPr lang="en-US" sz="4000" dirty="0"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7103" y="1930402"/>
            <a:ext cx="9913068" cy="45113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e-IL" sz="1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♥</a:t>
            </a:r>
            <a:r>
              <a:rPr lang="he-IL" sz="11200" dirty="0" smtClean="0">
                <a:latin typeface="Times New Roman"/>
                <a:cs typeface="Times New Roman"/>
              </a:rPr>
              <a:t>  </a:t>
            </a:r>
            <a:r>
              <a:rPr lang="he-IL" sz="12800" dirty="0" smtClean="0"/>
              <a:t>להרגיע </a:t>
            </a:r>
            <a:r>
              <a:rPr lang="he-IL" sz="12800" dirty="0"/>
              <a:t>את התינוק באמצעות מגע, חיבוק או ליטוף.</a:t>
            </a:r>
          </a:p>
          <a:p>
            <a:endParaRPr lang="he-IL" sz="12800" dirty="0"/>
          </a:p>
          <a:p>
            <a:pPr marL="0" indent="0">
              <a:buNone/>
            </a:pPr>
            <a:r>
              <a:rPr lang="he-IL" sz="12800" dirty="0" smtClean="0">
                <a:solidFill>
                  <a:srgbClr val="FF0000"/>
                </a:solidFill>
              </a:rPr>
              <a:t>♥</a:t>
            </a:r>
            <a:r>
              <a:rPr lang="he-IL" sz="12800" dirty="0" smtClean="0"/>
              <a:t> להחזיק </a:t>
            </a:r>
            <a:r>
              <a:rPr lang="he-IL" sz="12800" dirty="0"/>
              <a:t>את התינוק בידיים</a:t>
            </a:r>
          </a:p>
          <a:p>
            <a:endParaRPr lang="he-IL" sz="12800" dirty="0"/>
          </a:p>
          <a:p>
            <a:pPr marL="0" indent="0">
              <a:buNone/>
            </a:pPr>
            <a:r>
              <a:rPr lang="he-IL" sz="12800" dirty="0" smtClean="0">
                <a:solidFill>
                  <a:srgbClr val="FF0000"/>
                </a:solidFill>
              </a:rPr>
              <a:t>♥</a:t>
            </a:r>
            <a:r>
              <a:rPr lang="he-IL" sz="12800" dirty="0" smtClean="0"/>
              <a:t> לעשות </a:t>
            </a:r>
            <a:r>
              <a:rPr lang="he-IL" sz="12800" dirty="0"/>
              <a:t>לתינוק אמבטיה חמימה</a:t>
            </a:r>
          </a:p>
          <a:p>
            <a:endParaRPr lang="he-IL" sz="12800" dirty="0"/>
          </a:p>
          <a:p>
            <a:pPr marL="0" indent="0">
              <a:buNone/>
            </a:pPr>
            <a:r>
              <a:rPr lang="he-IL" sz="12800" dirty="0" smtClean="0">
                <a:solidFill>
                  <a:srgbClr val="FF0000"/>
                </a:solidFill>
              </a:rPr>
              <a:t>♥</a:t>
            </a:r>
            <a:r>
              <a:rPr lang="he-IL" sz="12800" dirty="0" smtClean="0"/>
              <a:t> להשמיע </a:t>
            </a:r>
            <a:r>
              <a:rPr lang="he-IL" sz="12800" dirty="0"/>
              <a:t>לתינוק קולות מרגיעים, כמו רחש של מים זורמים או מוסיקה</a:t>
            </a:r>
          </a:p>
          <a:p>
            <a:endParaRPr lang="he-IL" sz="12800" dirty="0"/>
          </a:p>
          <a:p>
            <a:pPr marL="0" indent="0">
              <a:buNone/>
            </a:pPr>
            <a:r>
              <a:rPr lang="he-IL" sz="12800" dirty="0" smtClean="0">
                <a:solidFill>
                  <a:srgbClr val="FF0000"/>
                </a:solidFill>
              </a:rPr>
              <a:t>♥</a:t>
            </a:r>
            <a:r>
              <a:rPr lang="he-IL" sz="12800" dirty="0" smtClean="0"/>
              <a:t> לקחת </a:t>
            </a:r>
            <a:r>
              <a:rPr lang="he-IL" sz="12800" dirty="0"/>
              <a:t>את התינוק לטיול באוויר צח או לנסיעה במכונית.</a:t>
            </a:r>
          </a:p>
          <a:p>
            <a:endParaRPr lang="he-IL" sz="11200" dirty="0"/>
          </a:p>
        </p:txBody>
      </p:sp>
    </p:spTree>
    <p:extLst>
      <p:ext uri="{BB962C8B-B14F-4D97-AF65-F5344CB8AC3E}">
        <p14:creationId xmlns:p14="http://schemas.microsoft.com/office/powerpoint/2010/main" val="14385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cs typeface="+mn-cs"/>
              </a:rPr>
              <a:t>חשוב להדגיש להורים:</a:t>
            </a:r>
            <a:r>
              <a:rPr lang="he-IL" sz="4000" dirty="0">
                <a:cs typeface="+mn-cs"/>
              </a:rPr>
              <a:t/>
            </a:r>
            <a:br>
              <a:rPr lang="he-IL" sz="4000" dirty="0">
                <a:cs typeface="+mn-cs"/>
              </a:rPr>
            </a:br>
            <a:endParaRPr lang="en-US" sz="4000" dirty="0"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7103" y="1930402"/>
            <a:ext cx="9913068" cy="4511304"/>
          </a:xfrm>
        </p:spPr>
        <p:txBody>
          <a:bodyPr>
            <a:normAutofit fontScale="55000" lnSpcReduction="20000"/>
          </a:bodyPr>
          <a:lstStyle/>
          <a:p>
            <a:r>
              <a:rPr lang="he-IL" sz="6500" dirty="0" smtClean="0"/>
              <a:t>כל </a:t>
            </a:r>
            <a:r>
              <a:rPr lang="he-IL" sz="6500" dirty="0"/>
              <a:t>הורה לומד מהי הדרך הטובה ביותר להרגיע את </a:t>
            </a:r>
            <a:r>
              <a:rPr lang="he-IL" sz="6500" dirty="0" smtClean="0"/>
              <a:t>תינוקו</a:t>
            </a:r>
          </a:p>
          <a:p>
            <a:endParaRPr lang="he-IL" sz="6500" dirty="0"/>
          </a:p>
          <a:p>
            <a:r>
              <a:rPr lang="he-IL" sz="6500" dirty="0"/>
              <a:t>התגובה שלנו לבכיו של התינוק והרמתו בידיים חשובה ביותר ואינה גורמת לפינוק </a:t>
            </a:r>
            <a:r>
              <a:rPr lang="he-IL" sz="6500" dirty="0" smtClean="0"/>
              <a:t>יתר</a:t>
            </a:r>
          </a:p>
          <a:p>
            <a:endParaRPr lang="he-IL" sz="6500" dirty="0"/>
          </a:p>
          <a:p>
            <a:r>
              <a:rPr lang="he-IL" sz="6500" dirty="0"/>
              <a:t>תגובתנו למצוקת התינוק מלמדת אותו כי יש מי שנענה לו ומקנה לו בטחון וכך יתפתח לילד בטוח בעצמו ועצמאי</a:t>
            </a:r>
          </a:p>
          <a:p>
            <a:endParaRPr lang="he-IL" sz="11200" dirty="0"/>
          </a:p>
        </p:txBody>
      </p:sp>
    </p:spTree>
    <p:extLst>
      <p:ext uri="{BB962C8B-B14F-4D97-AF65-F5344CB8AC3E}">
        <p14:creationId xmlns:p14="http://schemas.microsoft.com/office/powerpoint/2010/main" val="580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92802" y="2315688"/>
            <a:ext cx="9095913" cy="4358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3613438"/>
            <a:ext cx="2466975" cy="18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76" y="1248002"/>
            <a:ext cx="2778460" cy="19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12480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2" y="3724184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" y="135277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80" y="3593192"/>
            <a:ext cx="2579855" cy="1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dirty="0">
                <a:cs typeface="+mn-cs"/>
              </a:rPr>
              <a:t>כמה טיפים להורים כשהתינוק לא נרגע למרות כל </a:t>
            </a:r>
            <a:r>
              <a:rPr lang="he-IL" sz="4000" b="1" dirty="0" err="1">
                <a:cs typeface="+mn-cs"/>
              </a:rPr>
              <a:t>הנסיונות</a:t>
            </a:r>
            <a:r>
              <a:rPr lang="he-IL" sz="4000" dirty="0">
                <a:cs typeface="+mn-cs"/>
              </a:rPr>
              <a:t>: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4000" dirty="0">
                <a:cs typeface="+mn-cs"/>
              </a:rPr>
              <a:t/>
            </a:r>
            <a:br>
              <a:rPr lang="he-IL" sz="4000" dirty="0">
                <a:cs typeface="+mn-cs"/>
              </a:rPr>
            </a:br>
            <a:endParaRPr lang="en-US" sz="4000" dirty="0"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1200" y="1335314"/>
            <a:ext cx="10972800" cy="540044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sz="3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800" dirty="0" smtClean="0">
                <a:solidFill>
                  <a:srgbClr val="FF0000"/>
                </a:solidFill>
              </a:rPr>
              <a:t>♥ </a:t>
            </a:r>
            <a:r>
              <a:rPr lang="he-IL" sz="3800" dirty="0" smtClean="0"/>
              <a:t>לנשום עמוק ולנסות להירגע</a:t>
            </a:r>
          </a:p>
          <a:p>
            <a:endParaRPr lang="he-IL" sz="3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800" dirty="0" smtClean="0">
                <a:solidFill>
                  <a:srgbClr val="FF0000"/>
                </a:solidFill>
              </a:rPr>
              <a:t>♥ </a:t>
            </a:r>
            <a:r>
              <a:rPr lang="he-IL" sz="3800" dirty="0" smtClean="0"/>
              <a:t>לשים את התינוק במקום בטוח כגון מיטת התינוק, ללכת לחדר אחר ולבדוק את התינוק אחת לכמה דקות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800" dirty="0" smtClean="0">
                <a:solidFill>
                  <a:srgbClr val="FF0000"/>
                </a:solidFill>
              </a:rPr>
              <a:t>♥ </a:t>
            </a:r>
            <a:r>
              <a:rPr lang="he-IL" sz="3800" dirty="0" smtClean="0"/>
              <a:t>לא להרגיש לבד - כדאי לשתף את הקרובים אליכם בתחושות המצוקה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♥</a:t>
            </a:r>
            <a:r>
              <a:rPr lang="he-IL" sz="3800" dirty="0" smtClean="0">
                <a:latin typeface="Times New Roman"/>
                <a:cs typeface="Times New Roman"/>
              </a:rPr>
              <a:t> </a:t>
            </a:r>
            <a:r>
              <a:rPr lang="he-IL" sz="3800" dirty="0" smtClean="0"/>
              <a:t>להתקשר למישהו קרוב – בן משפחה או חבר ולבקש שידאג לתינוק בזמן שלוקחים פסק זמן.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42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57" y="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cs typeface="+mn-cs"/>
              </a:rPr>
              <a:t>סיכום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972457"/>
            <a:ext cx="11843657" cy="5297714"/>
          </a:xfrm>
        </p:spPr>
        <p:txBody>
          <a:bodyPr>
            <a:noAutofit/>
          </a:bodyPr>
          <a:lstStyle/>
          <a:p>
            <a:r>
              <a:rPr lang="en-US" sz="3600" dirty="0" smtClean="0"/>
              <a:t>AHT / SBS</a:t>
            </a:r>
            <a:r>
              <a:rPr lang="he-IL" sz="3600" dirty="0" smtClean="0"/>
              <a:t>, הנה </a:t>
            </a:r>
            <a:r>
              <a:rPr lang="he-IL" sz="3600" dirty="0"/>
              <a:t>אוסף של סימנים גופניים הנגרמים עקב טלטול בחוזקה </a:t>
            </a:r>
            <a:r>
              <a:rPr lang="he-IL" sz="3600" dirty="0" smtClean="0"/>
              <a:t>של תינוק </a:t>
            </a:r>
            <a:r>
              <a:rPr lang="he-IL" sz="3600" dirty="0"/>
              <a:t>הצעיר </a:t>
            </a:r>
            <a:r>
              <a:rPr lang="he-IL" sz="3600" dirty="0" smtClean="0"/>
              <a:t>משנה.</a:t>
            </a:r>
          </a:p>
          <a:p>
            <a:r>
              <a:rPr lang="he-IL" sz="3600" dirty="0" smtClean="0"/>
              <a:t>כמעט </a:t>
            </a:r>
            <a:r>
              <a:rPr lang="he-IL" sz="3600" dirty="0"/>
              <a:t>ואין מצבים אחרים ברפואה המחקים </a:t>
            </a:r>
            <a:r>
              <a:rPr lang="he-IL" sz="3600" dirty="0" smtClean="0"/>
              <a:t>אותה.</a:t>
            </a:r>
          </a:p>
          <a:p>
            <a:r>
              <a:rPr lang="he-IL" sz="3600" dirty="0" smtClean="0"/>
              <a:t>מדובר </a:t>
            </a:r>
            <a:r>
              <a:rPr lang="he-IL" sz="3600" dirty="0"/>
              <a:t>בתסמונת לא-נדירה שמקורה בבכי התינוק וחוסר יכולת </a:t>
            </a:r>
            <a:r>
              <a:rPr lang="he-IL" sz="3600" dirty="0" smtClean="0"/>
              <a:t>של </a:t>
            </a:r>
            <a:r>
              <a:rPr lang="he-IL" sz="3600" dirty="0"/>
              <a:t>המטפל </a:t>
            </a:r>
            <a:r>
              <a:rPr lang="he-IL" sz="3600" dirty="0" smtClean="0"/>
              <a:t>להתמודד.  </a:t>
            </a:r>
          </a:p>
          <a:p>
            <a:r>
              <a:rPr lang="he-IL" sz="3600" dirty="0" smtClean="0"/>
              <a:t>לרוב </a:t>
            </a:r>
            <a:r>
              <a:rPr lang="he-IL" sz="3600" dirty="0"/>
              <a:t>המשפחה נורמטיבית ללא סימני </a:t>
            </a:r>
            <a:r>
              <a:rPr lang="he-IL" sz="3600" dirty="0" smtClean="0"/>
              <a:t>אזהרה, מה </a:t>
            </a:r>
            <a:r>
              <a:rPr lang="he-IL" sz="3600" dirty="0"/>
              <a:t>שגורם כנראה </a:t>
            </a:r>
            <a:r>
              <a:rPr lang="he-IL" sz="3600" dirty="0" smtClean="0"/>
              <a:t>לתת-אבחון. </a:t>
            </a:r>
          </a:p>
          <a:p>
            <a:r>
              <a:rPr lang="he-IL" sz="3600" dirty="0" smtClean="0"/>
              <a:t>גם </a:t>
            </a:r>
            <a:r>
              <a:rPr lang="he-IL" sz="3600" dirty="0"/>
              <a:t>הקליניקה יכולה להיות לא ספציפית </a:t>
            </a:r>
            <a:r>
              <a:rPr lang="he-IL" sz="3600" dirty="0" smtClean="0"/>
              <a:t>ולבלבל.</a:t>
            </a:r>
          </a:p>
          <a:p>
            <a:r>
              <a:rPr lang="he-IL" sz="3600" dirty="0" smtClean="0"/>
              <a:t>השלכות </a:t>
            </a:r>
            <a:r>
              <a:rPr lang="he-IL" sz="3600" dirty="0"/>
              <a:t>הטלטול קשות </a:t>
            </a:r>
            <a:r>
              <a:rPr lang="he-IL" sz="3600" dirty="0" smtClean="0"/>
              <a:t>ונגמרות </a:t>
            </a:r>
            <a:r>
              <a:rPr lang="he-IL" sz="3600" dirty="0"/>
              <a:t>לרוב בנכות קשה או </a:t>
            </a:r>
            <a:r>
              <a:rPr lang="he-IL" sz="3600" dirty="0" smtClean="0"/>
              <a:t>מוות.</a:t>
            </a:r>
          </a:p>
          <a:p>
            <a:r>
              <a:rPr lang="he-IL" sz="3600" dirty="0" smtClean="0"/>
              <a:t>המניעה </a:t>
            </a:r>
            <a:r>
              <a:rPr lang="he-IL" sz="3600" dirty="0"/>
              <a:t>אפשרית ע"י תכניות ארציות וזיהוי </a:t>
            </a:r>
            <a:r>
              <a:rPr lang="he-IL" sz="3600" dirty="0" smtClean="0"/>
              <a:t>מוקדם.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9547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179" y="3040084"/>
            <a:ext cx="425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 smtClean="0"/>
              <a:t>תודה על ההקשבה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71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למה תינוקות בוכים?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30" y="1262743"/>
            <a:ext cx="10354886" cy="4168496"/>
          </a:xfrm>
        </p:spPr>
        <p:txBody>
          <a:bodyPr>
            <a:noAutofit/>
          </a:bodyPr>
          <a:lstStyle/>
          <a:p>
            <a:r>
              <a:rPr lang="he-IL" sz="3200" dirty="0"/>
              <a:t>בכי הוא כלי התקשורת העיקרי של תינוקות</a:t>
            </a:r>
          </a:p>
          <a:p>
            <a:endParaRPr lang="he-IL" sz="3200" dirty="0"/>
          </a:p>
          <a:p>
            <a:r>
              <a:rPr lang="he-IL" sz="3200" dirty="0" smtClean="0"/>
              <a:t>התינוק </a:t>
            </a:r>
            <a:r>
              <a:rPr lang="he-IL" sz="3200" dirty="0"/>
              <a:t>מודיע להוריו ולמטפלים נוספים </a:t>
            </a:r>
            <a:r>
              <a:rPr lang="he-IL" sz="3200" dirty="0" smtClean="0"/>
              <a:t>שהוא </a:t>
            </a:r>
            <a:r>
              <a:rPr lang="he-IL" sz="3200" dirty="0"/>
              <a:t>רעב, חש כאב, </a:t>
            </a:r>
            <a:r>
              <a:rPr lang="he-IL" sz="3200" dirty="0" smtClean="0"/>
              <a:t>אי- </a:t>
            </a:r>
            <a:r>
              <a:rPr lang="he-IL" sz="3200" dirty="0"/>
              <a:t>נוחות ועייפות</a:t>
            </a:r>
          </a:p>
          <a:p>
            <a:endParaRPr lang="he-IL" sz="3200" dirty="0"/>
          </a:p>
          <a:p>
            <a:r>
              <a:rPr lang="he-IL" sz="3200" dirty="0"/>
              <a:t>זוהי דרכו העיקרית של התינוק ליצור קשר ראשוני עם הסביבה, ולעורר אותה לטפל בו</a:t>
            </a:r>
          </a:p>
          <a:p>
            <a:endParaRPr lang="he-IL" sz="3200" dirty="0"/>
          </a:p>
          <a:p>
            <a:r>
              <a:rPr lang="he-IL" sz="3200" dirty="0"/>
              <a:t>ישנם הבדלים רבים בתדירות, בעוצמה ובגורמים להתפרצויות בכי בין תינוקות שונים</a:t>
            </a:r>
          </a:p>
          <a:p>
            <a:endParaRPr lang="he-IL" sz="3200" dirty="0"/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6134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802" y="566057"/>
            <a:ext cx="9946055" cy="5805714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הורים </a:t>
            </a:r>
            <a:r>
              <a:rPr lang="he-IL" sz="3600" dirty="0"/>
              <a:t>רבים מתקשים להתמודד עם </a:t>
            </a:r>
            <a:r>
              <a:rPr lang="he-IL" sz="3600" dirty="0" smtClean="0"/>
              <a:t>בכי התינוק בחודשי </a:t>
            </a:r>
            <a:r>
              <a:rPr lang="he-IL" sz="3600" dirty="0"/>
              <a:t>חייו הראשונים </a:t>
            </a:r>
            <a:r>
              <a:rPr lang="he-IL" sz="3600" dirty="0" smtClean="0"/>
              <a:t>למרות שהבכי מתמעט בגיל 3-4 חודשים.</a:t>
            </a:r>
            <a:endParaRPr lang="he-IL" sz="3600" dirty="0"/>
          </a:p>
          <a:p>
            <a:endParaRPr lang="he-IL" sz="3600" dirty="0"/>
          </a:p>
          <a:p>
            <a:r>
              <a:rPr lang="he-IL" sz="3600" dirty="0"/>
              <a:t>בכי מתמשך עלול להוביל לתסכול רב, לחרדה, לדאגה </a:t>
            </a:r>
            <a:r>
              <a:rPr lang="he-IL" sz="3600" dirty="0" smtClean="0"/>
              <a:t>ולמתח.</a:t>
            </a:r>
          </a:p>
          <a:p>
            <a:endParaRPr lang="he-IL" sz="3600" dirty="0"/>
          </a:p>
          <a:p>
            <a:r>
              <a:rPr lang="he-IL" sz="3600" dirty="0" smtClean="0"/>
              <a:t>חוסר </a:t>
            </a:r>
            <a:r>
              <a:rPr lang="he-IL" sz="3600" dirty="0"/>
              <a:t>אונים </a:t>
            </a:r>
            <a:r>
              <a:rPr lang="he-IL" sz="3600" dirty="0" smtClean="0"/>
              <a:t>של הורים עלול לגרור איבוד </a:t>
            </a:r>
            <a:r>
              <a:rPr lang="he-IL" sz="3600" dirty="0"/>
              <a:t>שליטה </a:t>
            </a:r>
            <a:r>
              <a:rPr lang="he-IL" sz="3600" dirty="0" smtClean="0"/>
              <a:t>וטלטול </a:t>
            </a:r>
            <a:r>
              <a:rPr lang="he-IL" sz="3600" dirty="0"/>
              <a:t>התינוק </a:t>
            </a:r>
            <a:r>
              <a:rPr lang="he-IL" sz="3600" dirty="0" smtClean="0"/>
              <a:t>ללא </a:t>
            </a:r>
            <a:r>
              <a:rPr lang="he-IL" sz="3600" dirty="0"/>
              <a:t>מודעות לנזק העצום העלול להיגרם לו.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2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463" y="4327550"/>
            <a:ext cx="11046315" cy="16414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Abusive</a:t>
            </a:r>
            <a:r>
              <a:rPr lang="en-US" b="1" dirty="0" smtClean="0"/>
              <a:t>  </a:t>
            </a:r>
            <a:r>
              <a:rPr lang="en-US" b="1" dirty="0">
                <a:solidFill>
                  <a:schemeClr val="tx1"/>
                </a:solidFill>
              </a:rPr>
              <a:t>Head </a:t>
            </a:r>
            <a:r>
              <a:rPr lang="en-US" b="1" dirty="0" smtClean="0">
                <a:solidFill>
                  <a:schemeClr val="tx1"/>
                </a:solidFill>
              </a:rPr>
              <a:t> Trauma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Abusive Head Trauma</a:t>
            </a:r>
            <a:endParaRPr lang="he-IL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829" y="1436913"/>
            <a:ext cx="11538857" cy="5021944"/>
          </a:xfrm>
        </p:spPr>
        <p:txBody>
          <a:bodyPr>
            <a:noAutofit/>
          </a:bodyPr>
          <a:lstStyle/>
          <a:p>
            <a:r>
              <a:rPr lang="he-IL" sz="4000" dirty="0" smtClean="0"/>
              <a:t>חבלות </a:t>
            </a:r>
            <a:r>
              <a:rPr lang="he-IL" sz="4000" dirty="0"/>
              <a:t>ראש הן הגורם המוביל בתמותה מהתעללות </a:t>
            </a:r>
            <a:r>
              <a:rPr lang="he-IL" sz="4000" dirty="0" smtClean="0"/>
              <a:t>בילדים.</a:t>
            </a:r>
          </a:p>
          <a:p>
            <a:r>
              <a:rPr lang="en-US" sz="4000" dirty="0" smtClean="0"/>
              <a:t>AHT</a:t>
            </a:r>
            <a:r>
              <a:rPr lang="he-IL" sz="4000" dirty="0" smtClean="0"/>
              <a:t> הוא </a:t>
            </a:r>
            <a:r>
              <a:rPr lang="he-IL" sz="4000" dirty="0"/>
              <a:t>הגורם השכיח </a:t>
            </a:r>
            <a:r>
              <a:rPr lang="he-IL" sz="4000" u="sng" dirty="0"/>
              <a:t>בהתעללות קטלנית</a:t>
            </a:r>
            <a:r>
              <a:rPr lang="he-IL" sz="4000" dirty="0"/>
              <a:t> </a:t>
            </a:r>
            <a:r>
              <a:rPr lang="he-IL" sz="4000" dirty="0" smtClean="0"/>
              <a:t>בילדים.</a:t>
            </a:r>
          </a:p>
          <a:p>
            <a:r>
              <a:rPr lang="he-IL" sz="4000" dirty="0" smtClean="0"/>
              <a:t>רוב </a:t>
            </a:r>
            <a:r>
              <a:rPr lang="he-IL" sz="4000" dirty="0"/>
              <a:t>הילדים צעירים מגיל שנה (שכיחות </a:t>
            </a:r>
            <a:r>
              <a:rPr lang="he-IL" sz="4000" dirty="0" smtClean="0"/>
              <a:t>מקס' </a:t>
            </a:r>
            <a:r>
              <a:rPr lang="he-IL" sz="4000" dirty="0"/>
              <a:t>בגיל </a:t>
            </a:r>
            <a:r>
              <a:rPr lang="he-IL" sz="4000" dirty="0" smtClean="0"/>
              <a:t>4 חוד' – תק' שיא הבכי), כמעט כולם </a:t>
            </a:r>
            <a:r>
              <a:rPr lang="he-IL" sz="4000" dirty="0"/>
              <a:t>מתחת </a:t>
            </a:r>
            <a:r>
              <a:rPr lang="he-IL" sz="4000" dirty="0" smtClean="0"/>
              <a:t>לשנתיים. </a:t>
            </a:r>
          </a:p>
          <a:p>
            <a:r>
              <a:rPr lang="he-IL" sz="4000" dirty="0" smtClean="0"/>
              <a:t>סקר טלפוני בו 2.6% מההורים הודו שטלטלו את תינוקם. </a:t>
            </a:r>
          </a:p>
          <a:p>
            <a:r>
              <a:rPr lang="he-IL" sz="4000" dirty="0" smtClean="0"/>
              <a:t>מהמקרים המאובחנים בבית החולים – כמחצית בדיעבד, האירוע המאובחן לא היה הראשון.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0737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אפידמיולוגיה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1" y="1335314"/>
            <a:ext cx="4679800" cy="4601029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מעט יותר תינוקות בנים</a:t>
            </a:r>
          </a:p>
          <a:p>
            <a:r>
              <a:rPr lang="he-IL" sz="3600" dirty="0" smtClean="0"/>
              <a:t>הפוגע לרוב הוא גבר</a:t>
            </a:r>
          </a:p>
          <a:p>
            <a:pPr lvl="1"/>
            <a:r>
              <a:rPr lang="he-IL" sz="3600" dirty="0" smtClean="0"/>
              <a:t>אב</a:t>
            </a:r>
          </a:p>
          <a:p>
            <a:pPr lvl="1"/>
            <a:r>
              <a:rPr lang="he-IL" sz="3600" dirty="0" smtClean="0"/>
              <a:t>אם</a:t>
            </a:r>
          </a:p>
          <a:p>
            <a:pPr lvl="1"/>
            <a:r>
              <a:rPr lang="he-IL" sz="3600" dirty="0" smtClean="0"/>
              <a:t>בן זוג של אם</a:t>
            </a:r>
          </a:p>
          <a:p>
            <a:pPr lvl="1"/>
            <a:r>
              <a:rPr lang="he-IL" sz="3600" dirty="0" smtClean="0"/>
              <a:t>בייביסיטר</a:t>
            </a: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09" y="856344"/>
            <a:ext cx="6948891" cy="57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AHT </a:t>
            </a:r>
            <a:r>
              <a:rPr lang="en-US" dirty="0" smtClean="0"/>
              <a:t>is different from child abuse</a:t>
            </a:r>
            <a:endParaRPr lang="he-IL" dirty="0"/>
          </a:p>
        </p:txBody>
      </p:sp>
      <p:pic>
        <p:nvPicPr>
          <p:cNvPr id="1026" name="Picture 2" descr="Image result for shaken baby syndrome and baby c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918947"/>
            <a:ext cx="5800298" cy="47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84135" y="2137893"/>
            <a:ext cx="495836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עקומה המקבילה לשכיחות ביקורים במיון בשל אי שקט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בכי כגורם עיקרי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חשיבות של הסברה ומניעה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29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812800"/>
            <a:ext cx="5675086" cy="48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6229" y="6052457"/>
            <a:ext cx="28157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סרטון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364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810</Words>
  <Application>Microsoft Office PowerPoint</Application>
  <PresentationFormat>מותאם אישית</PresentationFormat>
  <Paragraphs>116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22</vt:i4>
      </vt:variant>
    </vt:vector>
  </HeadingPairs>
  <TitlesOfParts>
    <vt:vector size="25" baseType="lpstr">
      <vt:lpstr>Office Theme</vt:lpstr>
      <vt:lpstr>Custom Design</vt:lpstr>
      <vt:lpstr>1_Office Theme</vt:lpstr>
      <vt:lpstr>ידע ולא כח- על בכי של תינוקות ותסמונת התינוק המנוער</vt:lpstr>
      <vt:lpstr>מצגת של PowerPoint</vt:lpstr>
      <vt:lpstr>למה תינוקות בוכים?</vt:lpstr>
      <vt:lpstr>מצגת של PowerPoint</vt:lpstr>
      <vt:lpstr>Abusive  Head  Trauma </vt:lpstr>
      <vt:lpstr>Abusive Head Trauma</vt:lpstr>
      <vt:lpstr>אפידמיולוגיה</vt:lpstr>
      <vt:lpstr>AHT is different from child abuse</vt:lpstr>
      <vt:lpstr>מצגת של PowerPoint</vt:lpstr>
      <vt:lpstr>  ביטוי קליני</vt:lpstr>
      <vt:lpstr>פרוגנוזה לזכור: במרבית המקרים, התינוק מגיע לאחר שנוער יותר מפעם אחת. מכאן חשיבות הגילוי המוקדם..</vt:lpstr>
      <vt:lpstr>איך זה יראה?  </vt:lpstr>
      <vt:lpstr>אנמנזה</vt:lpstr>
      <vt:lpstr>מניעה</vt:lpstr>
      <vt:lpstr>מצגת של PowerPoint</vt:lpstr>
      <vt:lpstr>מצגת של PowerPoint</vt:lpstr>
      <vt:lpstr>מה אפשר לעשות כאשר התינוק בוכה? </vt:lpstr>
      <vt:lpstr>כשהתינוק ממשיך לבכות ואיננו מצליחים להרגיעו, ניתן לפעול בדרכים הבאות: </vt:lpstr>
      <vt:lpstr>חשוב להדגיש להורים: </vt:lpstr>
      <vt:lpstr>כמה טיפים להורים כשהתינוק לא נרגע למרות כל הנסיונות:  </vt:lpstr>
      <vt:lpstr>סיכום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Ben-Arieh</dc:creator>
  <cp:lastModifiedBy>Anat Ofir</cp:lastModifiedBy>
  <cp:revision>99</cp:revision>
  <dcterms:created xsi:type="dcterms:W3CDTF">2017-04-23T14:53:07Z</dcterms:created>
  <dcterms:modified xsi:type="dcterms:W3CDTF">2019-12-11T15:50:14Z</dcterms:modified>
</cp:coreProperties>
</file>