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257" r:id="rId2"/>
    <p:sldId id="269" r:id="rId3"/>
    <p:sldId id="258" r:id="rId4"/>
    <p:sldId id="270" r:id="rId5"/>
    <p:sldId id="296" r:id="rId6"/>
    <p:sldId id="300" r:id="rId7"/>
    <p:sldId id="271" r:id="rId8"/>
    <p:sldId id="297" r:id="rId9"/>
    <p:sldId id="301" r:id="rId10"/>
    <p:sldId id="272" r:id="rId11"/>
    <p:sldId id="298" r:id="rId12"/>
    <p:sldId id="299" r:id="rId13"/>
    <p:sldId id="273" r:id="rId14"/>
    <p:sldId id="275" r:id="rId15"/>
    <p:sldId id="274" r:id="rId16"/>
    <p:sldId id="302" r:id="rId17"/>
    <p:sldId id="277" r:id="rId18"/>
    <p:sldId id="279" r:id="rId19"/>
    <p:sldId id="303" r:id="rId20"/>
    <p:sldId id="304" r:id="rId21"/>
    <p:sldId id="283" r:id="rId22"/>
    <p:sldId id="276" r:id="rId23"/>
    <p:sldId id="305" r:id="rId24"/>
    <p:sldId id="281" r:id="rId25"/>
    <p:sldId id="295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D83567-7482-4D85-8DEA-CF120F5F3639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8390C-8EA5-4C10-8F75-DD30C98E12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11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51D0-A089-4C06-A443-1ADE6FF92BA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91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4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5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50EAD6F9-8979-4903-BE7D-16B99E95DEC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י"ח/כסלו/תש"פ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89CE75E0-4D6A-4797-AD02-40A1A9ECD5C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5"/>
            <a:ext cx="9144000" cy="470158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770845"/>
            <a:ext cx="5688632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התעללות והזנחה בילדות: השפעות פיזיות, רגשיות והתנהגותיות </a:t>
            </a:r>
          </a:p>
          <a:p>
            <a:endParaRPr lang="he-IL" sz="2800" b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he-IL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הרצאה לצוות </a:t>
            </a:r>
            <a:r>
              <a:rPr lang="he-IL" sz="2800" b="1" dirty="0" err="1" smtClean="0">
                <a:solidFill>
                  <a:prstClr val="white"/>
                </a:solidFill>
                <a:cs typeface="Calibri" panose="020F0502020204030204" pitchFamily="34" charset="0"/>
              </a:rPr>
              <a:t>מלר"ד</a:t>
            </a:r>
            <a:r>
              <a:rPr lang="he-IL" sz="28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 הדסה</a:t>
            </a:r>
            <a:endParaRPr lang="he-IL" sz="2000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endParaRPr lang="he-IL" sz="2000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he-IL" sz="2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עו"ס איילת נועם-רוזנטל </a:t>
            </a:r>
          </a:p>
          <a:p>
            <a:r>
              <a:rPr lang="he-IL" sz="2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דצמבר, 2019</a:t>
            </a:r>
            <a:endParaRPr lang="he-IL" sz="28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" y="2773479"/>
            <a:ext cx="390093" cy="5201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" y="2765357"/>
            <a:ext cx="405186" cy="5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 משימות קריטיות של התפתחות </a:t>
            </a:r>
            <a:endParaRPr lang="he-IL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מלבן 7"/>
          <p:cNvSpPr/>
          <p:nvPr/>
        </p:nvSpPr>
        <p:spPr>
          <a:xfrm>
            <a:off x="4932040" y="1894093"/>
            <a:ext cx="3999994" cy="19172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מלבן 11"/>
          <p:cNvSpPr/>
          <p:nvPr/>
        </p:nvSpPr>
        <p:spPr>
          <a:xfrm>
            <a:off x="6300192" y="1894093"/>
            <a:ext cx="2631842" cy="191725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298721"/>
            <a:ext cx="1385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dirty="0" smtClean="0">
                <a:solidFill>
                  <a:prstClr val="white"/>
                </a:solidFill>
                <a:cs typeface="Calibri" panose="020F0502020204030204" pitchFamily="34" charset="0"/>
              </a:rPr>
              <a:t>חקירה ולמידה </a:t>
            </a:r>
            <a:endParaRPr lang="he-IL" sz="2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7" name="מלבן 15"/>
          <p:cNvSpPr/>
          <p:nvPr/>
        </p:nvSpPr>
        <p:spPr>
          <a:xfrm>
            <a:off x="4932121" y="4485121"/>
            <a:ext cx="3999994" cy="19172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8" name="מלבן 21"/>
          <p:cNvSpPr/>
          <p:nvPr/>
        </p:nvSpPr>
        <p:spPr>
          <a:xfrm>
            <a:off x="6404654" y="4485121"/>
            <a:ext cx="2631842" cy="191725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137" y="4889750"/>
            <a:ext cx="1385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dirty="0" smtClean="0">
                <a:solidFill>
                  <a:prstClr val="white"/>
                </a:solidFill>
                <a:cs typeface="Calibri" panose="020F0502020204030204" pitchFamily="34" charset="0"/>
              </a:rPr>
              <a:t>וויסות רגשי </a:t>
            </a:r>
            <a:endParaRPr lang="he-IL" sz="2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7622" y="2298721"/>
            <a:ext cx="1385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prstClr val="white"/>
                </a:solidFill>
                <a:cs typeface="Calibri" panose="020F0502020204030204" pitchFamily="34" charset="0"/>
              </a:rPr>
              <a:t>התעללות </a:t>
            </a:r>
            <a:r>
              <a:rPr lang="en-US" sz="2400" dirty="0">
                <a:solidFill>
                  <a:prstClr val="white"/>
                </a:solidFill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prstClr val="white"/>
                </a:solidFill>
                <a:cs typeface="Calibri" panose="020F0502020204030204" pitchFamily="34" charset="0"/>
              </a:rPr>
            </a:br>
            <a:r>
              <a:rPr lang="he-IL" sz="2400" dirty="0">
                <a:solidFill>
                  <a:prstClr val="white"/>
                </a:solidFill>
                <a:cs typeface="Calibri" panose="020F0502020204030204" pitchFamily="34" charset="0"/>
              </a:rPr>
              <a:t>מינית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829" y="4485117"/>
            <a:ext cx="22322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he-IL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ניהול החוויה הרגשית</a:t>
            </a:r>
          </a:p>
          <a:p>
            <a:pPr marL="0" lvl="1"/>
            <a:r>
              <a:rPr lang="he-IL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ניהול הביטוי הרגשי- פונקציה חברתית ופסיכולוגית משמעותית </a:t>
            </a:r>
            <a:endParaRPr lang="he-IL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990" y="2396431"/>
            <a:ext cx="1385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400" dirty="0">
                <a:solidFill>
                  <a:prstClr val="white"/>
                </a:solidFill>
                <a:cs typeface="Calibri" panose="020F0502020204030204" pitchFamily="34" charset="0"/>
              </a:rPr>
              <a:t>התעללות </a:t>
            </a:r>
            <a:r>
              <a:rPr lang="en-US" sz="2400" dirty="0">
                <a:solidFill>
                  <a:prstClr val="white"/>
                </a:solidFill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prstClr val="white"/>
                </a:solidFill>
                <a:cs typeface="Calibri" panose="020F0502020204030204" pitchFamily="34" charset="0"/>
              </a:rPr>
            </a:br>
            <a:r>
              <a:rPr lang="he-IL" sz="2400" dirty="0">
                <a:solidFill>
                  <a:prstClr val="white"/>
                </a:solidFill>
                <a:cs typeface="Calibri" panose="020F0502020204030204" pitchFamily="34" charset="0"/>
              </a:rPr>
              <a:t>פיזית</a:t>
            </a:r>
          </a:p>
        </p:txBody>
      </p:sp>
      <p:sp>
        <p:nvSpPr>
          <p:cNvPr id="23" name="מלבן 26"/>
          <p:cNvSpPr/>
          <p:nvPr/>
        </p:nvSpPr>
        <p:spPr>
          <a:xfrm>
            <a:off x="323528" y="1892829"/>
            <a:ext cx="3999994" cy="19172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4" name="מלבן 27"/>
          <p:cNvSpPr/>
          <p:nvPr/>
        </p:nvSpPr>
        <p:spPr>
          <a:xfrm>
            <a:off x="360759" y="1892828"/>
            <a:ext cx="2631842" cy="191725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7622" y="2297458"/>
            <a:ext cx="1385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prstClr val="white"/>
                </a:solidFill>
                <a:cs typeface="Calibri" panose="020F0502020204030204" pitchFamily="34" charset="0"/>
              </a:rPr>
              <a:t>התקשרות</a:t>
            </a:r>
            <a:endParaRPr lang="he-IL" sz="2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738" y="1988840"/>
            <a:ext cx="2521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2pPr marL="0" lvl="1"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he-IL" sz="1800" dirty="0" smtClean="0">
                <a:solidFill>
                  <a:prstClr val="black"/>
                </a:solidFill>
              </a:rPr>
              <a:t>ביסוס יחסי התקשרות בטוחה עם מבוגרים משמעותיים ויצירת חברויות עם קבוצת השווים 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5" y="1894093"/>
            <a:ext cx="263183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גדילה והתפתחות קוגניטיביים</a:t>
            </a:r>
          </a:p>
          <a:p>
            <a:r>
              <a:rPr lang="he-IL" dirty="0" smtClean="0"/>
              <a:t>מוטיבציה לחקור את הסביבה</a:t>
            </a:r>
          </a:p>
          <a:p>
            <a:r>
              <a:rPr lang="he-IL" dirty="0" smtClean="0"/>
              <a:t>השגת "אבני דרך" התפתחותיות 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485117"/>
            <a:ext cx="389462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accent3">
                    <a:lumMod val="75000"/>
                  </a:schemeClr>
                </a:solidFill>
              </a:rPr>
              <a:t>לטראומה והתעללות בילדות השפעה שלילית על כולן</a:t>
            </a:r>
            <a:endParaRPr lang="he-I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/>
      <p:bldP spid="23" grpId="0" animBg="1"/>
      <p:bldP spid="29" grpId="0"/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2"/>
          <p:cNvCxnSpPr/>
          <p:nvPr/>
        </p:nvCxnSpPr>
        <p:spPr>
          <a:xfrm flipH="1">
            <a:off x="611560" y="1220755"/>
            <a:ext cx="7884368" cy="0"/>
          </a:xfrm>
          <a:prstGeom prst="line">
            <a:avLst/>
          </a:prstGeom>
          <a:ln w="28575">
            <a:solidFill>
              <a:srgbClr val="81C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8" y="26065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e-IL" sz="4000" dirty="0" smtClean="0">
                <a:solidFill>
                  <a:srgbClr val="81C77F"/>
                </a:solidFill>
                <a:cs typeface="Calibri" panose="020F0502020204030204" pitchFamily="34" charset="0"/>
              </a:rPr>
              <a:t>השפעות טראומה על המוח</a:t>
            </a:r>
            <a:endParaRPr lang="en-US" sz="4000" dirty="0">
              <a:solidFill>
                <a:srgbClr val="81C77F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חוויות טראומטיות בילדות עלולות לגרום לשינויים מבניים וכימיים במוח עם השלכות לכל החיים </a:t>
            </a:r>
            <a:endParaRPr lang="he-IL" sz="2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094772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חשיפה מוקדמת לאירועים שמעוררים אימה פוגעת באזורים במוח האחראים על עיבוד רגשי ועיבוד מידע</a:t>
            </a:r>
            <a:endParaRPr lang="he-IL" sz="2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197086"/>
            <a:ext cx="6480720" cy="7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he-IL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עיוותים באופן (איך ומה) הילד תופס איום</a:t>
            </a:r>
            <a:endParaRPr lang="he-IL" sz="2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207592"/>
            <a:ext cx="548640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94201"/>
            <a:ext cx="548640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69123"/>
            <a:ext cx="5486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50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/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השפעות ארוכות טווח של הטראומה על הבריאות- מחקרי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ACE- Adverse childhood experiences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707200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3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/>
            <a:r>
              <a:rPr lang="en-US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17,500 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מבוגרים בקליפורניה</a:t>
            </a:r>
          </a:p>
          <a:p>
            <a:pPr marL="0" lvl="1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בדק היסטוריה אישית בקטגוריה של "חוויות מזיקות בילדות</a:t>
            </a: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</a:p>
          <a:p>
            <a:pPr marL="0" lvl="1"/>
            <a:endParaRPr lang="he-IL" sz="3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lvl="1" indent="-514350">
              <a:buAutoNum type="arabicPeriod"/>
            </a:pP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גירושין של הורים</a:t>
            </a:r>
          </a:p>
          <a:p>
            <a:pPr marL="514350" lvl="1" indent="-514350">
              <a:buAutoNum type="arabicPeriod"/>
            </a:pP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התעללות פיזית</a:t>
            </a:r>
          </a:p>
          <a:p>
            <a:pPr marL="514350" lvl="1" indent="-514350">
              <a:buAutoNum type="arabicPeriod"/>
            </a:pP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הזנחה רגשית</a:t>
            </a:r>
          </a:p>
          <a:p>
            <a:pPr marL="514350" lvl="1" indent="-514350">
              <a:buAutoNum type="arabicPeriod"/>
            </a:pP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התעללות מינית</a:t>
            </a:r>
          </a:p>
          <a:p>
            <a:pPr marL="514350" lvl="1" indent="-514350">
              <a:buAutoNum type="arabicPeriod"/>
            </a:pP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גדילה לצד בני משפחה מכורים </a:t>
            </a:r>
          </a:p>
          <a:p>
            <a:pPr marL="0" lvl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0"/>
            <a:ext cx="4608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5097397" y="4256704"/>
            <a:ext cx="4099019" cy="1508787"/>
          </a:xfrm>
          <a:prstGeom prst="rect">
            <a:avLst/>
          </a:prstGeom>
          <a:solidFill>
            <a:srgbClr val="81C77F">
              <a:alpha val="72000"/>
            </a:srgbClr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1414" y="4160693"/>
            <a:ext cx="3651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dirty="0" smtClean="0">
                <a:solidFill>
                  <a:prstClr val="white"/>
                </a:solidFill>
                <a:cs typeface="Calibri" panose="020F0502020204030204" pitchFamily="34" charset="0"/>
              </a:rPr>
              <a:t>טראומה פוגעת בבריאות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40324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e-IL" sz="2000" dirty="0" smtClean="0">
                <a:solidFill>
                  <a:prstClr val="black"/>
                </a:solidFill>
              </a:rPr>
              <a:t>ממצאי מחקרי ה- </a:t>
            </a:r>
            <a:r>
              <a:rPr lang="en-US" sz="2000" dirty="0" smtClean="0">
                <a:solidFill>
                  <a:prstClr val="black"/>
                </a:solidFill>
              </a:rPr>
              <a:t>ACE</a:t>
            </a:r>
            <a:r>
              <a:rPr lang="he-IL" sz="2000" dirty="0" smtClean="0">
                <a:solidFill>
                  <a:prstClr val="black"/>
                </a:solidFill>
              </a:rPr>
              <a:t>:</a:t>
            </a:r>
          </a:p>
          <a:p>
            <a:pPr marL="0" lvl="1"/>
            <a:endParaRPr lang="he-IL" sz="2000" dirty="0">
              <a:solidFill>
                <a:prstClr val="black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b="1" dirty="0" smtClean="0">
                <a:latin typeface="David" panose="020E0502060401010101" pitchFamily="34" charset="-79"/>
              </a:rPr>
              <a:t>אנשים עם ציון 4 (מתוך 10) ויותר נטו: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לעשן פי 2 מאחרים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להיות אלכוהוליסטים פי 7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לקיים יחסי מין לפני גיל 15 פי 6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לחלות בסרטן פי 2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לחלות במחלות לב פי 2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לחלות בברונכיט כרונית פי 4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לעשות ניסיונות אבדניים פי 12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David" panose="020E0502060401010101" pitchFamily="34" charset="-79"/>
              </a:rPr>
              <a:t>גברים עם ציון 6+ נטו להזריק סמים פי 46 מגברים עם ציון 0 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</a:rPr>
              <a:t>בעלי ציון 7+ שלא עישנו, לא שתו, ולא סבלו מעודף משקל בכל זאת קבלו מחלות לב פי 3.5 יותר מבעלי ציון 0 </a:t>
            </a:r>
          </a:p>
          <a:p>
            <a:pPr marL="0" lvl="1"/>
            <a:endParaRPr lang="he-IL" dirty="0" smtClean="0">
              <a:solidFill>
                <a:prstClr val="black"/>
              </a:solidFill>
            </a:endParaRPr>
          </a:p>
          <a:p>
            <a:pPr marL="0" lvl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0"/>
            <a:ext cx="5112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3"/>
          <p:cNvSpPr/>
          <p:nvPr/>
        </p:nvSpPr>
        <p:spPr>
          <a:xfrm>
            <a:off x="5097397" y="4256704"/>
            <a:ext cx="4099019" cy="1508787"/>
          </a:xfrm>
          <a:prstGeom prst="rect">
            <a:avLst/>
          </a:prstGeom>
          <a:solidFill>
            <a:srgbClr val="81C77F">
              <a:alpha val="72000"/>
            </a:srgbClr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1414" y="4389109"/>
            <a:ext cx="365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600" dirty="0" smtClean="0">
                <a:solidFill>
                  <a:prstClr val="white"/>
                </a:solidFill>
                <a:cs typeface="Calibri" panose="020F0502020204030204" pitchFamily="34" charset="0"/>
              </a:rPr>
              <a:t>השפעות טראומה על התקשרות 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48680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cs typeface="Calibri" panose="020F0502020204030204" pitchFamily="34" charset="0"/>
              </a:rPr>
              <a:t>התקשרות (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Attachment</a:t>
            </a:r>
            <a:r>
              <a:rPr lang="he-IL" dirty="0" smtClean="0">
                <a:solidFill>
                  <a:prstClr val="black"/>
                </a:solidFill>
                <a:cs typeface="Calibri" panose="020F0502020204030204" pitchFamily="34" charset="0"/>
              </a:rPr>
              <a:t>) היא הקשר הרגשי המועדף שתינוקות מפתחים עם מטפלים עיקריים (לרוב הורים).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cs typeface="Calibri" panose="020F0502020204030204" pitchFamily="34" charset="0"/>
              </a:rPr>
              <a:t>להתקשרות יש פונקציה ביולוגית של הישרדות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cs typeface="Calibri" panose="020F0502020204030204" pitchFamily="34" charset="0"/>
              </a:rPr>
              <a:t>נגישות, רגישות והיענות עקבית מצד הורה לצרכי הילד- מייצרת בסיס בטוח של יחסים המשחררים את הילד לחקור וללמוד את הסביבה שלו 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e-IL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cs typeface="Calibri" panose="020F0502020204030204" pitchFamily="34" charset="0"/>
              </a:rPr>
              <a:t>התקשרות בטוחה מאפשרת לילדים לווסת חרדה, לתת אמון באחרים ולהרגיש ביטחון שמשחרר אותם ללמידה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he-IL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cs typeface="Calibri" panose="020F0502020204030204" pitchFamily="34" charset="0"/>
              </a:rPr>
              <a:t>מאפשרת לייצר מודל עבודה פנימי ביחס לתפיסות העצמיות של האדם ולתפיסות היחסים שלו עם אחרים  </a:t>
            </a:r>
            <a:endParaRPr lang="he-IL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7288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he-IL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48511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he-IL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50"/>
            <a:ext cx="83529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e-IL" sz="4000" dirty="0" smtClean="0">
                <a:solidFill>
                  <a:prstClr val="white"/>
                </a:solidFill>
                <a:cs typeface="Calibri" panose="020F0502020204030204" pitchFamily="34" charset="0"/>
              </a:rPr>
              <a:t>שינויים ביחסי הורה-ילד לאחר טראומה</a:t>
            </a:r>
            <a:endParaRPr lang="he-IL" sz="4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0720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פגיעה ביכולת הוויסות הרגשי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ניפוץ "המגן השומר" שמספק ההורה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כל אחד מן השותפים עלול לפתח ייצוגים שליליים חדשים בהתבסס על ההתנסות הטראומטית</a:t>
            </a:r>
          </a:p>
          <a:p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	שינויים בייצוגים המנטליים</a:t>
            </a:r>
          </a:p>
          <a:p>
            <a:r>
              <a:rPr lang="he-IL" sz="3200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ההורה והילד כ"תזכורת טראומטית" 	אחד לשני </a:t>
            </a:r>
          </a:p>
          <a:p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התקשרות לא בטוחה-&gt; מייצרת טראומה (קשר דו כיווני: טראומה והתקשרות)</a:t>
            </a:r>
          </a:p>
        </p:txBody>
      </p:sp>
    </p:spTree>
    <p:extLst>
      <p:ext uri="{BB962C8B-B14F-4D97-AF65-F5344CB8AC3E}">
        <p14:creationId xmlns:p14="http://schemas.microsoft.com/office/powerpoint/2010/main" val="30734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50"/>
            <a:ext cx="83529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e-IL" sz="4000" dirty="0" smtClean="0">
                <a:solidFill>
                  <a:prstClr val="white"/>
                </a:solidFill>
                <a:cs typeface="Calibri" panose="020F0502020204030204" pitchFamily="34" charset="0"/>
              </a:rPr>
              <a:t>שינויים ביחסי הורה-ילד לאחר טראומה</a:t>
            </a:r>
            <a:endParaRPr lang="he-IL" sz="4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0720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במקרים בהם ההורה הוא המקור לסכנה- הילד ניצב בפני קונפליקט בלתי פתיר מאחר והפוגע והדמות שאמורה להגן הם אותו אדם.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במצב זה הנטייה הטבעית של ילד לחפש הגנה אצל ההורה משתבשת מעצם ההכרה בכך שההורה הוא גם מקור לסכנה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הילד נקרע בין כוחות סותרים: התקרבות להורה והימנעות- חיפוש נחמה והדיפה של מקור הסכנה. </a:t>
            </a:r>
          </a:p>
        </p:txBody>
      </p:sp>
    </p:spTree>
    <p:extLst>
      <p:ext uri="{BB962C8B-B14F-4D97-AF65-F5344CB8AC3E}">
        <p14:creationId xmlns:p14="http://schemas.microsoft.com/office/powerpoint/2010/main" val="40194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257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3"/>
          <p:cNvSpPr/>
          <p:nvPr/>
        </p:nvSpPr>
        <p:spPr>
          <a:xfrm>
            <a:off x="-88925" y="732704"/>
            <a:ext cx="9309861" cy="1508787"/>
          </a:xfrm>
          <a:prstGeom prst="rect">
            <a:avLst/>
          </a:prstGeom>
          <a:solidFill>
            <a:srgbClr val="81C77F">
              <a:alpha val="72000"/>
            </a:srgbClr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120" y="107159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>
                <a:solidFill>
                  <a:prstClr val="white"/>
                </a:solidFill>
                <a:cs typeface="Calibri" panose="020F0502020204030204" pitchFamily="34" charset="0"/>
              </a:rPr>
              <a:t>טראומה פוגעת בוויסות 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2"/>
          <p:cNvCxnSpPr/>
          <p:nvPr/>
        </p:nvCxnSpPr>
        <p:spPr>
          <a:xfrm flipH="1">
            <a:off x="611560" y="1220755"/>
            <a:ext cx="7884368" cy="0"/>
          </a:xfrm>
          <a:prstGeom prst="line">
            <a:avLst/>
          </a:prstGeom>
          <a:ln w="28575">
            <a:solidFill>
              <a:srgbClr val="81C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06222" y="260650"/>
            <a:ext cx="431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e-IL" sz="4400" dirty="0" smtClean="0">
                <a:solidFill>
                  <a:srgbClr val="81C77F"/>
                </a:solidFill>
                <a:cs typeface="Calibri" panose="020F0502020204030204" pitchFamily="34" charset="0"/>
              </a:rPr>
              <a:t>מהו ויסות רגשי?</a:t>
            </a:r>
            <a:r>
              <a:rPr lang="en-US" sz="4400" dirty="0" smtClean="0">
                <a:solidFill>
                  <a:srgbClr val="81C77F"/>
                </a:solidFill>
                <a:cs typeface="Calibri" panose="020F0502020204030204" pitchFamily="34" charset="0"/>
              </a:rPr>
              <a:t> </a:t>
            </a:r>
            <a:endParaRPr lang="en-US" sz="4400" dirty="0">
              <a:solidFill>
                <a:srgbClr val="81C77F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66834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 אחד מהתפקודים החשובים שלנו</a:t>
            </a:r>
          </a:p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יכולת לחוות ולהביע מגוון רגשות</a:t>
            </a:r>
          </a:p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יכולת לזהות רגשות שונים כגון פחד, כעס או אושר</a:t>
            </a:r>
          </a:p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יכולת להפחית ולהגביר עוצמה של החוויה הרגשית ושל ההבעה המקובלת של רגשות </a:t>
            </a:r>
            <a:endParaRPr lang="he-IL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מחבר ישר 2"/>
          <p:cNvCxnSpPr/>
          <p:nvPr/>
        </p:nvCxnSpPr>
        <p:spPr>
          <a:xfrm flipH="1">
            <a:off x="611560" y="1220755"/>
            <a:ext cx="7884368" cy="0"/>
          </a:xfrm>
          <a:prstGeom prst="line">
            <a:avLst/>
          </a:prstGeom>
          <a:ln w="28575">
            <a:solidFill>
              <a:srgbClr val="81C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26065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e-IL" sz="4400" dirty="0" smtClean="0">
                <a:solidFill>
                  <a:srgbClr val="81C77F"/>
                </a:solidFill>
                <a:cs typeface="Calibri" panose="020F0502020204030204" pitchFamily="34" charset="0"/>
              </a:rPr>
              <a:t>הפגיעה בוויסות בטראומה </a:t>
            </a:r>
            <a:endParaRPr lang="en-US" sz="4400" dirty="0">
              <a:solidFill>
                <a:srgbClr val="81C77F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668344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ילד חשוף לרגשות עוצמתיים שאינו יכול להכיל- בעיקר אימה.</a:t>
            </a:r>
          </a:p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הורים שגם חווים/גורמים לטראומה, אינם יכולים לשמש דמות שמלמדת על וויסות באמצעות "וויסות בשניים"</a:t>
            </a:r>
          </a:p>
          <a:p>
            <a:pPr>
              <a:spcBef>
                <a:spcPct val="20000"/>
              </a:spcBef>
            </a:pP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חוסר היכולת לווסת רגשות מתפרשת על ידי מי שמטפל בילד (הורים, מורים) כהתנהגות "דווקא" או אנטי חברתית, או כ- </a:t>
            </a:r>
            <a:r>
              <a:rPr lang="en-US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ADHD</a:t>
            </a:r>
            <a:r>
              <a:rPr lang="he-IL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  <a:endParaRPr lang="he-IL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3" cy="6858000"/>
          </a:xfrm>
          <a:prstGeom prst="rect">
            <a:avLst/>
          </a:prstGeom>
        </p:spPr>
      </p:pic>
      <p:sp>
        <p:nvSpPr>
          <p:cNvPr id="3" name="מלבן 3"/>
          <p:cNvSpPr/>
          <p:nvPr/>
        </p:nvSpPr>
        <p:spPr>
          <a:xfrm>
            <a:off x="5097397" y="4005065"/>
            <a:ext cx="4099019" cy="1508787"/>
          </a:xfrm>
          <a:prstGeom prst="rect">
            <a:avLst/>
          </a:prstGeom>
          <a:solidFill>
            <a:srgbClr val="81C77F">
              <a:alpha val="72000"/>
            </a:srgbClr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7" y="4101077"/>
            <a:ext cx="331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היום נדבר על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32656"/>
            <a:ext cx="36004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/>
              <a:t>התעללות בילדות וטראומה התפתחותית מורכבת (</a:t>
            </a:r>
            <a:r>
              <a:rPr lang="en-US" sz="2400" dirty="0" smtClean="0"/>
              <a:t>DTD</a:t>
            </a:r>
            <a:r>
              <a:rPr lang="he-IL" sz="2400" dirty="0" smtClean="0"/>
              <a:t>)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/>
              <a:t>חשיבות של "סינון טראומות"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/>
              <a:t>השלכות קצרות וארוכות טווח של התעללות בילדים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/>
              <a:t>תפקיד אנשי המקצוע במערכת הבריאות במפגש עם טראומה והתעללות בילדים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6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752528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3"/>
          <p:cNvSpPr/>
          <p:nvPr/>
        </p:nvSpPr>
        <p:spPr>
          <a:xfrm>
            <a:off x="5097397" y="1412776"/>
            <a:ext cx="4099019" cy="1508787"/>
          </a:xfrm>
          <a:prstGeom prst="rect">
            <a:avLst/>
          </a:prstGeom>
          <a:solidFill>
            <a:srgbClr val="81C77F">
              <a:alpha val="72000"/>
            </a:srgbClr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371" y="1545182"/>
            <a:ext cx="3651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err="1" smtClean="0">
                <a:solidFill>
                  <a:prstClr val="white"/>
                </a:solidFill>
                <a:cs typeface="Calibri" panose="020F0502020204030204" pitchFamily="34" charset="0"/>
              </a:rPr>
              <a:t>מאזכרי</a:t>
            </a:r>
            <a:r>
              <a:rPr lang="he-IL" sz="4800" dirty="0" smtClean="0">
                <a:solidFill>
                  <a:prstClr val="white"/>
                </a:solidFill>
                <a:cs typeface="Calibri" panose="020F0502020204030204" pitchFamily="34" charset="0"/>
              </a:rPr>
              <a:t> טראומה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52671"/>
            <a:ext cx="4104456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אירועים/גירויים בהווה המקושרים למאפיינים ספציפיים של אירוע הטראומה המקורי </a:t>
            </a:r>
          </a:p>
          <a:p>
            <a:pPr marL="342900" indent="-34290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המפגש עם אלו מעורר אצל הילד או ההורה זיכרונות חושיים, גופניים של הטראומה, והוא מוצף בדימויים פולשניים וחוויות סנסוריות קשות אשר מחזירות אותו אחורה לאירוע הטראומטי המקורי.</a:t>
            </a:r>
          </a:p>
          <a:p>
            <a:pPr marL="342900" indent="-34290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הורה וילד יכולים להוות </a:t>
            </a:r>
            <a:r>
              <a:rPr lang="he-IL" sz="24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מאזכרי</a:t>
            </a: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טראומה זה לזה</a:t>
            </a:r>
            <a:endParaRPr lang="he-IL" sz="2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ציפיות טראומטיות (</a:t>
            </a:r>
            <a:r>
              <a:rPr lang="en-US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Traumatic expectations</a:t>
            </a:r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)</a:t>
            </a:r>
            <a:endParaRPr lang="he-IL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9681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ילדים שהיו חשופים לאירועים טראומטיים מפתחים ציפייה שהעולם והאנשים בו מסוכנים. ההתנהגות של ילדים אלו מבטאת את ציפיותיהם אלו </a:t>
            </a:r>
            <a:endParaRPr lang="he-IL" sz="2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84" y="3429002"/>
            <a:ext cx="715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הם מאבדים את היכולת לדעת על מי אפשר לסמוך ועל מי לא</a:t>
            </a:r>
            <a:endParaRPr 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64" y="1929395"/>
            <a:ext cx="54864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64" y="3561576"/>
            <a:ext cx="5486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20"/>
          <p:cNvSpPr/>
          <p:nvPr/>
        </p:nvSpPr>
        <p:spPr>
          <a:xfrm>
            <a:off x="539553" y="1621773"/>
            <a:ext cx="3936706" cy="1431851"/>
          </a:xfrm>
          <a:prstGeom prst="roundRect">
            <a:avLst/>
          </a:prstGeom>
          <a:solidFill>
            <a:srgbClr val="81C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אליפסה 34"/>
          <p:cNvSpPr/>
          <p:nvPr/>
        </p:nvSpPr>
        <p:spPr>
          <a:xfrm>
            <a:off x="3442520" y="1634325"/>
            <a:ext cx="1010093" cy="14318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9085" y="1604797"/>
            <a:ext cx="5280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6" name="מלבן מעוגל 36"/>
          <p:cNvSpPr/>
          <p:nvPr/>
        </p:nvSpPr>
        <p:spPr>
          <a:xfrm>
            <a:off x="4719036" y="1664965"/>
            <a:ext cx="3936706" cy="1431851"/>
          </a:xfrm>
          <a:prstGeom prst="roundRect">
            <a:avLst/>
          </a:prstGeom>
          <a:solidFill>
            <a:srgbClr val="81C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5752" y="2127435"/>
            <a:ext cx="24482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מעוותת את תהליכי ההתפתחות התקינים </a:t>
            </a:r>
            <a:endParaRPr lang="he-IL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8" name="אליפסה 38"/>
          <p:cNvSpPr/>
          <p:nvPr/>
        </p:nvSpPr>
        <p:spPr>
          <a:xfrm>
            <a:off x="7618309" y="1642705"/>
            <a:ext cx="1010093" cy="14318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4878" y="1613180"/>
            <a:ext cx="5280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0" name="מלבן מעוגל 40"/>
          <p:cNvSpPr/>
          <p:nvPr/>
        </p:nvSpPr>
        <p:spPr>
          <a:xfrm>
            <a:off x="539552" y="3566869"/>
            <a:ext cx="3936706" cy="1431851"/>
          </a:xfrm>
          <a:prstGeom prst="roundRect">
            <a:avLst/>
          </a:prstGeom>
          <a:solidFill>
            <a:srgbClr val="81C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332" y="3699017"/>
            <a:ext cx="2538524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</a:pPr>
            <a:r>
              <a:rPr lang="he-IL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עוררות יתר</a:t>
            </a:r>
            <a:r>
              <a:rPr lang="he-IL" sz="1400" dirty="0" smtClean="0">
                <a:solidFill>
                  <a:prstClr val="black"/>
                </a:solidFill>
                <a:cs typeface="Calibri" panose="020F0502020204030204" pitchFamily="34" charset="0"/>
              </a:rPr>
              <a:t>: סיוטי לילה, קשיים בהירדמות, הליכה מתוך שינה, קשיי קשב וריכוז, קופצנות ודריכות, תגובות קיצוניות ביחס לגירויים לכאורה לא מאיימים </a:t>
            </a:r>
            <a:endParaRPr lang="he-IL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אליפסה 42"/>
          <p:cNvSpPr/>
          <p:nvPr/>
        </p:nvSpPr>
        <p:spPr>
          <a:xfrm>
            <a:off x="3442520" y="3554537"/>
            <a:ext cx="1010093" cy="14318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084" y="3525011"/>
            <a:ext cx="5280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4" name="מלבן מעוגל 44"/>
          <p:cNvSpPr/>
          <p:nvPr/>
        </p:nvSpPr>
        <p:spPr>
          <a:xfrm>
            <a:off x="4719036" y="3566869"/>
            <a:ext cx="3936706" cy="1431851"/>
          </a:xfrm>
          <a:prstGeom prst="roundRect">
            <a:avLst/>
          </a:prstGeom>
          <a:solidFill>
            <a:srgbClr val="81C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3486" y="3621024"/>
            <a:ext cx="248053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ניתוק, נסיגה והימנעות: נסיגה חברתית, אבדן מיומנויות חברתיות, אבדן יכולת משחקית </a:t>
            </a:r>
            <a:endParaRPr lang="he-IL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6" name="אליפסה 46"/>
          <p:cNvSpPr/>
          <p:nvPr/>
        </p:nvSpPr>
        <p:spPr>
          <a:xfrm>
            <a:off x="7628611" y="3571613"/>
            <a:ext cx="1010093" cy="14318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5175" y="3566867"/>
            <a:ext cx="5280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6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8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prstClr val="white"/>
                </a:solidFill>
                <a:cs typeface="Calibri" panose="020F0502020204030204" pitchFamily="34" charset="0"/>
              </a:rPr>
              <a:t>סימפטומים של הפרעת דחק פוסט טראומטית בילדות הצעירה (</a:t>
            </a:r>
            <a:r>
              <a:rPr lang="en-US" sz="3600" dirty="0" smtClean="0">
                <a:solidFill>
                  <a:prstClr val="white"/>
                </a:solidFill>
                <a:cs typeface="Calibri" panose="020F0502020204030204" pitchFamily="34" charset="0"/>
              </a:rPr>
              <a:t>zero to three</a:t>
            </a:r>
            <a:r>
              <a:rPr lang="he-IL" sz="3600" dirty="0" smtClean="0">
                <a:solidFill>
                  <a:prstClr val="white"/>
                </a:solidFill>
                <a:cs typeface="Calibri" panose="020F0502020204030204" pitchFamily="34" charset="0"/>
              </a:rPr>
              <a:t>)</a:t>
            </a:r>
            <a:endParaRPr lang="he-IL" sz="36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0" name="מלבן מעוגל 44"/>
          <p:cNvSpPr/>
          <p:nvPr/>
        </p:nvSpPr>
        <p:spPr>
          <a:xfrm>
            <a:off x="2896190" y="5312049"/>
            <a:ext cx="3936706" cy="1431851"/>
          </a:xfrm>
          <a:prstGeom prst="roundRect">
            <a:avLst/>
          </a:prstGeom>
          <a:solidFill>
            <a:srgbClr val="81C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1986" y="5397052"/>
            <a:ext cx="26874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התנהגויות חדשות: תוקפנות, חרדת פרידה, פחד ללכת לבד לשירותים, התנהגות פרובוקטיבית, סומטיזציה, בעיות בעור, כאבים </a:t>
            </a:r>
            <a:endParaRPr lang="he-IL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" name="אליפסה 46"/>
          <p:cNvSpPr/>
          <p:nvPr/>
        </p:nvSpPr>
        <p:spPr>
          <a:xfrm>
            <a:off x="5805765" y="5313333"/>
            <a:ext cx="1010093" cy="14318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2329" y="5312045"/>
            <a:ext cx="5280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66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5</a:t>
            </a:r>
            <a:endParaRPr lang="en-US" sz="66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1700810"/>
            <a:ext cx="23762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lvl="0">
              <a:spcBef>
                <a:spcPct val="20000"/>
              </a:spcBef>
              <a:defRPr sz="2000">
                <a:solidFill>
                  <a:prstClr val="black"/>
                </a:solidFill>
                <a:cs typeface="Calibri" panose="020F0502020204030204" pitchFamily="34" charset="0"/>
              </a:defRPr>
            </a:lvl1pPr>
          </a:lstStyle>
          <a:p>
            <a:r>
              <a:rPr lang="he-IL" sz="1600" dirty="0" smtClean="0"/>
              <a:t>הילד חווה שוב ושוב את האירוע הטראומטי: משחק פוסט טראומטי, זיכרון חודרני, פלאשבקים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0158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סימפטומים- המשך </a:t>
            </a:r>
            <a:endParaRPr lang="he-IL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48931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אופיים של הסימפטומים מוסבר דרך ההקשר והמאפיינים הייחודיים של האירוע הטראומטי, השלב ההתפתחותי של הילד, יכולתו של ההורה לסייע לילד להתמודד עם החברה הטראומטית וההקשר החברתי והתרבותי. </a:t>
            </a:r>
            <a:endParaRPr lang="he-IL" sz="2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5"/>
          <p:cNvSpPr/>
          <p:nvPr/>
        </p:nvSpPr>
        <p:spPr>
          <a:xfrm>
            <a:off x="4495800" y="0"/>
            <a:ext cx="46482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4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846" y="606745"/>
            <a:ext cx="11956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0" dirty="0">
                <a:solidFill>
                  <a:prstClr val="white"/>
                </a:solidFill>
                <a:cs typeface="Calibri" panose="020F0502020204030204" pitchFamily="34" charset="0"/>
              </a:rPr>
              <a:t>?</a:t>
            </a:r>
            <a:endParaRPr lang="en-US" sz="30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936" y="2832029"/>
            <a:ext cx="1964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>
                <a:solidFill>
                  <a:prstClr val="white"/>
                </a:solidFill>
                <a:cs typeface="Calibri" panose="020F0502020204030204" pitchFamily="34" charset="0"/>
              </a:rPr>
              <a:t>אז איך זה קשור אליכם? </a:t>
            </a:r>
            <a:endParaRPr lang="en-US" sz="28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60648"/>
            <a:ext cx="4172272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סינון טראומות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לא לפחד לשאול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לראות את הסימפטומים ולקשר לסיפור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לשאול "מה קרה לילד" ולא רק "מה לא בסדר </a:t>
            </a:r>
            <a:r>
              <a:rPr lang="he-IL" sz="3200" dirty="0" err="1" smtClean="0"/>
              <a:t>איתו</a:t>
            </a:r>
            <a:r>
              <a:rPr lang="he-IL" sz="3200" dirty="0" smtClean="0"/>
              <a:t>"?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הדרכה פסיכו-חינוכית להורים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הפנייה למערכות טיפול ושירותים מתאימים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3458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5"/>
            <a:ext cx="9144000" cy="470158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70847"/>
            <a:ext cx="5688632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prstClr val="white"/>
                </a:solidFill>
                <a:cs typeface="Calibri" panose="020F0502020204030204" pitchFamily="34" charset="0"/>
              </a:rPr>
              <a:t>תודה רבה</a:t>
            </a:r>
          </a:p>
          <a:p>
            <a:r>
              <a:rPr lang="he-IL" sz="3200" dirty="0" smtClean="0">
                <a:solidFill>
                  <a:prstClr val="white"/>
                </a:solidFill>
                <a:cs typeface="Calibri" panose="020F0502020204030204" pitchFamily="34" charset="0"/>
              </a:rPr>
              <a:t>עו"ס איילת רוזנטל</a:t>
            </a:r>
          </a:p>
          <a:p>
            <a:r>
              <a:rPr lang="en-US" sz="3200" smtClean="0">
                <a:solidFill>
                  <a:prstClr val="white"/>
                </a:solidFill>
                <a:cs typeface="Calibri" panose="020F0502020204030204" pitchFamily="34" charset="0"/>
              </a:rPr>
              <a:t>ayelet@haruv.org.il</a:t>
            </a:r>
            <a:endParaRPr lang="he-IL" sz="32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" y="2773479"/>
            <a:ext cx="390093" cy="5201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4" y="2765357"/>
            <a:ext cx="405186" cy="5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727009"/>
            <a:ext cx="9217744" cy="61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60650"/>
            <a:ext cx="83529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מה טראומטי לילדים?</a:t>
            </a:r>
            <a:r>
              <a:rPr lang="en-US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endParaRPr lang="he-IL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7864" y="2564910"/>
            <a:ext cx="432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3</a:t>
            </a:r>
            <a:endParaRPr lang="he-IL" sz="48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700" y="26065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dirty="0">
                <a:solidFill>
                  <a:prstClr val="white"/>
                </a:solidFill>
                <a:cs typeface="Calibri" panose="020F0502020204030204" pitchFamily="34" charset="0"/>
              </a:rPr>
              <a:t>הגדרות</a:t>
            </a:r>
            <a:endParaRPr lang="en-US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570738"/>
            <a:ext cx="432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prstClr val="white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מחבר ישר 2"/>
          <p:cNvCxnSpPr/>
          <p:nvPr/>
        </p:nvCxnSpPr>
        <p:spPr>
          <a:xfrm flipH="1">
            <a:off x="611560" y="1220755"/>
            <a:ext cx="7884368" cy="0"/>
          </a:xfrm>
          <a:prstGeom prst="line">
            <a:avLst/>
          </a:prstGeom>
          <a:ln w="28575">
            <a:solidFill>
              <a:srgbClr val="81C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6222" y="260650"/>
            <a:ext cx="431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e-IL" sz="4400" dirty="0">
                <a:solidFill>
                  <a:srgbClr val="81C77F"/>
                </a:solidFill>
                <a:cs typeface="Calibri" panose="020F0502020204030204" pitchFamily="34" charset="0"/>
              </a:rPr>
              <a:t>הגדרות</a:t>
            </a:r>
            <a:endParaRPr lang="en-US" sz="4400" dirty="0">
              <a:solidFill>
                <a:srgbClr val="81C77F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1556792"/>
            <a:ext cx="770485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סכנה הנשקפת לעצמם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סכנה הנשקפת למי שמטפל בהם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200" dirty="0" smtClean="0"/>
              <a:t>שלומם של ילדים תלוי וקשור לגמרי לשלום הוריהם.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7574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7864" y="2564910"/>
            <a:ext cx="432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</a:rPr>
              <a:t>3</a:t>
            </a:r>
            <a:endParaRPr lang="he-IL" sz="48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700" y="26065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dirty="0">
                <a:solidFill>
                  <a:prstClr val="white"/>
                </a:solidFill>
                <a:cs typeface="Calibri" panose="020F0502020204030204" pitchFamily="34" charset="0"/>
              </a:rPr>
              <a:t>הגדרות</a:t>
            </a:r>
            <a:endParaRPr lang="en-US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570738"/>
            <a:ext cx="432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prstClr val="white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מחבר ישר 2"/>
          <p:cNvCxnSpPr/>
          <p:nvPr/>
        </p:nvCxnSpPr>
        <p:spPr>
          <a:xfrm flipH="1">
            <a:off x="611560" y="1220755"/>
            <a:ext cx="7884368" cy="0"/>
          </a:xfrm>
          <a:prstGeom prst="line">
            <a:avLst/>
          </a:prstGeom>
          <a:ln w="28575">
            <a:solidFill>
              <a:srgbClr val="81C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6222" y="260650"/>
            <a:ext cx="431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e-IL" sz="4400" dirty="0" smtClean="0">
                <a:solidFill>
                  <a:srgbClr val="81C77F"/>
                </a:solidFill>
                <a:cs typeface="Calibri" panose="020F0502020204030204" pitchFamily="34" charset="0"/>
              </a:rPr>
              <a:t>רצף של דחק </a:t>
            </a:r>
            <a:endParaRPr lang="en-US" sz="4400" dirty="0">
              <a:solidFill>
                <a:srgbClr val="81C77F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1556792"/>
            <a:ext cx="77048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200" dirty="0"/>
          </a:p>
        </p:txBody>
      </p:sp>
      <p:cxnSp>
        <p:nvCxnSpPr>
          <p:cNvPr id="8" name="מחבר חץ ישר 7"/>
          <p:cNvCxnSpPr/>
          <p:nvPr/>
        </p:nvCxnSpPr>
        <p:spPr>
          <a:xfrm>
            <a:off x="1295467" y="4005064"/>
            <a:ext cx="7200461" cy="0"/>
          </a:xfrm>
          <a:prstGeom prst="straightConnector1">
            <a:avLst/>
          </a:prstGeom>
          <a:ln w="762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2280" y="3047792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solidFill>
                  <a:prstClr val="black"/>
                </a:solidFill>
                <a:latin typeface="David" panose="020E0502060401010101" pitchFamily="34" charset="-79"/>
              </a:rPr>
              <a:t>דחק התפתחותי </a:t>
            </a:r>
            <a:endParaRPr lang="he-IL" sz="2000" b="1" dirty="0">
              <a:solidFill>
                <a:prstClr val="black"/>
              </a:solidFill>
              <a:latin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077" y="3338444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solidFill>
                  <a:prstClr val="black"/>
                </a:solidFill>
                <a:latin typeface="David" panose="020E0502060401010101" pitchFamily="34" charset="-79"/>
              </a:rPr>
              <a:t>דחק "שעולה ביוקר" </a:t>
            </a:r>
            <a:endParaRPr lang="he-IL" sz="2000" b="1" dirty="0">
              <a:solidFill>
                <a:prstClr val="black"/>
              </a:solidFill>
              <a:latin typeface="David" panose="020E0502060401010101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349" y="3338444"/>
            <a:ext cx="21122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solidFill>
                  <a:prstClr val="black"/>
                </a:solidFill>
                <a:latin typeface="David" panose="020E0502060401010101" pitchFamily="34" charset="-79"/>
              </a:rPr>
              <a:t>דחק טראומטי </a:t>
            </a:r>
            <a:endParaRPr lang="he-IL" sz="2000" b="1" dirty="0">
              <a:solidFill>
                <a:prstClr val="black"/>
              </a:solidFill>
              <a:latin typeface="David" panose="020E0502060401010101" pitchFamily="34" charset="-79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6" y="4221088"/>
            <a:ext cx="1917793" cy="9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Image result for ‫גירושין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16" y="4368390"/>
            <a:ext cx="1440161" cy="7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98494"/>
            <a:ext cx="151817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2" y="14198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טראומה מורכבת התפתחותית </a:t>
            </a:r>
            <a:br>
              <a:rPr lang="he-I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 (Developmental Trauma Disorder)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3024336"/>
          </a:xfrm>
        </p:spPr>
        <p:txBody>
          <a:bodyPr>
            <a:normAutofit/>
          </a:bodyPr>
          <a:lstStyle/>
          <a:p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חשיפה בשלב התפתחותי קריטי</a:t>
            </a:r>
          </a:p>
          <a:p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חשיפה מתמשכת</a:t>
            </a:r>
          </a:p>
          <a:p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טראומה בינאישית </a:t>
            </a:r>
          </a:p>
          <a:p>
            <a:pPr marL="0" indent="0">
              <a:buNone/>
            </a:pP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00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50"/>
            <a:ext cx="83529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מצבים טראומטיים בילדות- </a:t>
            </a:r>
            <a:r>
              <a:rPr lang="en-US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TESI</a:t>
            </a:r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endParaRPr lang="he-IL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</a:rPr>
              <a:t>חשיפה לאלימות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התעללות בילדים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אלימות במשפחה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אלימות חברתית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טרור, מלחמה</a:t>
            </a:r>
          </a:p>
          <a:p>
            <a:r>
              <a:rPr lang="he-IL" sz="2800" b="1" dirty="0" smtClean="0">
                <a:latin typeface="David" panose="020E0502060401010101" pitchFamily="34" charset="-79"/>
              </a:rPr>
              <a:t>מוות של אדם קרוב</a:t>
            </a:r>
          </a:p>
          <a:p>
            <a:r>
              <a:rPr lang="he-IL" sz="2800" b="1" dirty="0" smtClean="0">
                <a:latin typeface="David" panose="020E0502060401010101" pitchFamily="34" charset="-79"/>
              </a:rPr>
              <a:t>תאונות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תאונת דרכים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טביעה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תקיפה של בעל חיים </a:t>
            </a:r>
          </a:p>
          <a:p>
            <a:pPr lvl="1"/>
            <a:r>
              <a:rPr lang="he-IL" sz="2800" dirty="0" smtClean="0">
                <a:latin typeface="David" panose="020E0502060401010101" pitchFamily="34" charset="-79"/>
              </a:rPr>
              <a:t>כוויות </a:t>
            </a:r>
            <a:endParaRPr lang="en-US" sz="2800" dirty="0">
              <a:latin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188009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he-IL" sz="2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8516" y="3377044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he-IL" sz="2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50"/>
            <a:ext cx="83529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e-IL" sz="4400" dirty="0" smtClean="0">
                <a:solidFill>
                  <a:prstClr val="white"/>
                </a:solidFill>
                <a:cs typeface="Calibri" panose="020F0502020204030204" pitchFamily="34" charset="0"/>
              </a:rPr>
              <a:t>חשיפה לאלימות במשפחה </a:t>
            </a:r>
            <a:endParaRPr lang="he-IL" sz="44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188009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he-IL" sz="2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8516" y="3377044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he-IL" sz="2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7" y="4397770"/>
            <a:ext cx="40290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1772816"/>
            <a:ext cx="626469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נחשבת לטראומה "הקשה ביותר" בגיל הרך משום שנגרמת על ידי דמות ההתקשרות.</a:t>
            </a:r>
          </a:p>
          <a:p>
            <a:r>
              <a:rPr lang="he-IL" sz="2400" dirty="0" smtClean="0"/>
              <a:t>ד"ר מירי קרן מציינת כי זהו האירוע הטראומטי המנבא בצורה החזקה ביותר פיתוח של תסמונת פוסט- טראומטית בגיל הרך- על אף שהוא לא מכוון לגוף הילד (חושף אותו לאיום על ההורה).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962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3"/>
          <p:cNvSpPr/>
          <p:nvPr/>
        </p:nvSpPr>
        <p:spPr>
          <a:xfrm>
            <a:off x="-36512" y="-27384"/>
            <a:ext cx="9229408" cy="1508787"/>
          </a:xfrm>
          <a:prstGeom prst="rect">
            <a:avLst/>
          </a:prstGeom>
          <a:solidFill>
            <a:srgbClr val="81C77F"/>
          </a:solidFill>
          <a:ln>
            <a:solidFill>
              <a:srgbClr val="81C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50"/>
            <a:ext cx="83529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e-IL" sz="4000" dirty="0" smtClean="0">
                <a:solidFill>
                  <a:prstClr val="white"/>
                </a:solidFill>
                <a:cs typeface="Calibri" panose="020F0502020204030204" pitchFamily="34" charset="0"/>
              </a:rPr>
              <a:t>מאיזה גיל ילדים מושפעים ע"י אירועים טראומטיים ?</a:t>
            </a:r>
            <a:r>
              <a:rPr lang="en-US" sz="4000" dirty="0" smtClea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endParaRPr lang="he-IL" sz="4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רווחת הדעה שתינוקות אינם זוכרים חוויות טראומטיות, אינם מסוגלים להבין כלל מהי סכנה, ושהם יכולים להתאושש באופן ספונטני לאחר האירוע הטראומטי</a:t>
            </a:r>
          </a:p>
          <a:p>
            <a:pPr marL="457200" indent="-457200" algn="just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למעשה, 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בכל</a:t>
            </a:r>
            <a:r>
              <a:rPr lang="he-I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גיל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נחקקות חוויות טראומטיות באופן מדויק ונאמן למדי בזיכרון</a:t>
            </a:r>
          </a:p>
          <a:p>
            <a:pPr marL="457200" indent="-457200" algn="just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תינוקות ופעוטות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קולטים וזוכרים אירועים טראומטיים, בעיקר בזיכרון המובלע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Implicit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תינוקות כבר בגיל 3 חודשים הביעו תגובות פוסט טראומטיות כאשר נחשפו לטראומה. </a:t>
            </a:r>
          </a:p>
          <a:p>
            <a:pPr marL="457200" indent="-457200" algn="just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ככל שהילד צעיר יותר- לאירוע הטראומטי פוטנציאל להשפעה רבה יותר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5188009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he-IL" sz="2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8516" y="3377044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he-IL" sz="2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1021</Words>
  <Application>Microsoft Office PowerPoint</Application>
  <PresentationFormat>‫הצגה על המסך (4:3)</PresentationFormat>
  <Paragraphs>157</Paragraphs>
  <Slides>25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1_ערכת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טראומה מורכבת התפתחותית  DTD (Developmental Trauma Disorder)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yaffa</dc:creator>
  <cp:lastModifiedBy>Anat Ofir</cp:lastModifiedBy>
  <cp:revision>12</cp:revision>
  <dcterms:created xsi:type="dcterms:W3CDTF">2019-12-16T08:03:56Z</dcterms:created>
  <dcterms:modified xsi:type="dcterms:W3CDTF">2019-12-16T16:40:26Z</dcterms:modified>
</cp:coreProperties>
</file>