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5737A4-9F89-42B2-AB1E-AD1CD4A809C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93FF2766-A69C-4945-BB30-42628B6E664C}">
      <dgm:prSet phldrT="[טקסט]" custT="1"/>
      <dgm:spPr/>
      <dgm:t>
        <a:bodyPr/>
        <a:lstStyle/>
        <a:p>
          <a:pPr rtl="1"/>
          <a:r>
            <a:rPr lang="he-IL" sz="3600" b="1" dirty="0">
              <a:latin typeface="David" panose="020E0502060401010101" pitchFamily="34" charset="-79"/>
              <a:cs typeface="David" panose="020E0502060401010101" pitchFamily="34" charset="-79"/>
            </a:rPr>
            <a:t>התעללות פיזית </a:t>
          </a:r>
        </a:p>
      </dgm:t>
    </dgm:pt>
    <dgm:pt modelId="{47BBB87B-FAC0-4FC5-A72C-7358DE699560}" type="parTrans" cxnId="{C125368F-CA84-4248-B4B3-83C412B06D02}">
      <dgm:prSet/>
      <dgm:spPr/>
      <dgm:t>
        <a:bodyPr/>
        <a:lstStyle/>
        <a:p>
          <a:pPr rtl="1"/>
          <a:endParaRPr lang="he-IL"/>
        </a:p>
      </dgm:t>
    </dgm:pt>
    <dgm:pt modelId="{611CD61D-A840-4E94-85C2-F835717F878C}" type="sibTrans" cxnId="{C125368F-CA84-4248-B4B3-83C412B06D02}">
      <dgm:prSet/>
      <dgm:spPr/>
      <dgm:t>
        <a:bodyPr/>
        <a:lstStyle/>
        <a:p>
          <a:pPr rtl="1"/>
          <a:endParaRPr lang="he-IL"/>
        </a:p>
      </dgm:t>
    </dgm:pt>
    <dgm:pt modelId="{6DE9ADF8-EBC2-4B27-A4FB-1C59B835DD96}">
      <dgm:prSet phldrT="[טקסט]" custT="1"/>
      <dgm:spPr/>
      <dgm:t>
        <a:bodyPr/>
        <a:lstStyle/>
        <a:p>
          <a:pPr rtl="1"/>
          <a:r>
            <a:rPr lang="he-IL" sz="3600" b="1" dirty="0">
              <a:latin typeface="David" panose="020E0502060401010101" pitchFamily="34" charset="-79"/>
              <a:cs typeface="David" panose="020E0502060401010101" pitchFamily="34" charset="-79"/>
            </a:rPr>
            <a:t>הזנחה ו/או התעללות רגשית </a:t>
          </a:r>
        </a:p>
      </dgm:t>
    </dgm:pt>
    <dgm:pt modelId="{C4784261-3ABB-4525-8799-82A30B00AEBE}" type="parTrans" cxnId="{8432F468-1318-4A0D-A6F9-75989B11B050}">
      <dgm:prSet/>
      <dgm:spPr/>
      <dgm:t>
        <a:bodyPr/>
        <a:lstStyle/>
        <a:p>
          <a:pPr rtl="1"/>
          <a:endParaRPr lang="he-IL"/>
        </a:p>
      </dgm:t>
    </dgm:pt>
    <dgm:pt modelId="{BD579A85-0168-40E4-A4F1-41E018E7C471}" type="sibTrans" cxnId="{8432F468-1318-4A0D-A6F9-75989B11B050}">
      <dgm:prSet/>
      <dgm:spPr/>
      <dgm:t>
        <a:bodyPr/>
        <a:lstStyle/>
        <a:p>
          <a:pPr rtl="1"/>
          <a:endParaRPr lang="he-IL"/>
        </a:p>
      </dgm:t>
    </dgm:pt>
    <dgm:pt modelId="{27D11984-DC6B-4A85-8202-8AF63B8CCA7B}">
      <dgm:prSet phldrT="[טקסט]" custT="1"/>
      <dgm:spPr/>
      <dgm:t>
        <a:bodyPr/>
        <a:lstStyle/>
        <a:p>
          <a:pPr rtl="1"/>
          <a:r>
            <a:rPr lang="he-IL" sz="3600" b="1" dirty="0">
              <a:latin typeface="David" panose="020E0502060401010101" pitchFamily="34" charset="-79"/>
              <a:cs typeface="David" panose="020E0502060401010101" pitchFamily="34" charset="-79"/>
            </a:rPr>
            <a:t>הזנחה:</a:t>
          </a:r>
        </a:p>
        <a:p>
          <a:pPr rtl="1"/>
          <a:r>
            <a:rPr lang="he-IL" sz="3600" b="1" dirty="0">
              <a:latin typeface="David" panose="020E0502060401010101" pitchFamily="34" charset="-79"/>
              <a:cs typeface="David" panose="020E0502060401010101" pitchFamily="34" charset="-79"/>
            </a:rPr>
            <a:t>תזונה</a:t>
          </a:r>
        </a:p>
        <a:p>
          <a:pPr rtl="1"/>
          <a:r>
            <a:rPr lang="he-IL" sz="3600" b="1" dirty="0">
              <a:latin typeface="David" panose="020E0502060401010101" pitchFamily="34" charset="-79"/>
              <a:cs typeface="David" panose="020E0502060401010101" pitchFamily="34" charset="-79"/>
            </a:rPr>
            <a:t>היגיינה</a:t>
          </a:r>
        </a:p>
      </dgm:t>
    </dgm:pt>
    <dgm:pt modelId="{A2EFB624-54C0-4775-A4E9-37B10C9F8F76}" type="parTrans" cxnId="{AE976E18-D7F6-4816-AFDF-15FF2673845D}">
      <dgm:prSet/>
      <dgm:spPr/>
      <dgm:t>
        <a:bodyPr/>
        <a:lstStyle/>
        <a:p>
          <a:pPr rtl="1"/>
          <a:endParaRPr lang="he-IL"/>
        </a:p>
      </dgm:t>
    </dgm:pt>
    <dgm:pt modelId="{755A370C-A149-4425-9884-BB1651798F63}" type="sibTrans" cxnId="{AE976E18-D7F6-4816-AFDF-15FF2673845D}">
      <dgm:prSet/>
      <dgm:spPr/>
      <dgm:t>
        <a:bodyPr/>
        <a:lstStyle/>
        <a:p>
          <a:pPr rtl="1"/>
          <a:endParaRPr lang="he-IL"/>
        </a:p>
      </dgm:t>
    </dgm:pt>
    <dgm:pt modelId="{4C3C3CB3-A6BB-4A01-A3C8-453F6F9209AA}">
      <dgm:prSet phldrT="[טקסט]" custT="1"/>
      <dgm:spPr/>
      <dgm:t>
        <a:bodyPr/>
        <a:lstStyle/>
        <a:p>
          <a:pPr rtl="1"/>
          <a:r>
            <a:rPr lang="he-IL" sz="3600" b="1" dirty="0">
              <a:latin typeface="David" panose="020E0502060401010101" pitchFamily="34" charset="-79"/>
              <a:cs typeface="David" panose="020E0502060401010101" pitchFamily="34" charset="-79"/>
            </a:rPr>
            <a:t>חשיפה לאלימות במשפחה</a:t>
          </a:r>
        </a:p>
      </dgm:t>
    </dgm:pt>
    <dgm:pt modelId="{067D2243-88FB-49BC-B68F-FEEF2020B446}" type="parTrans" cxnId="{9A60693F-F96A-428F-B4D0-F952E6DB7D53}">
      <dgm:prSet/>
      <dgm:spPr/>
      <dgm:t>
        <a:bodyPr/>
        <a:lstStyle/>
        <a:p>
          <a:pPr rtl="1"/>
          <a:endParaRPr lang="he-IL"/>
        </a:p>
      </dgm:t>
    </dgm:pt>
    <dgm:pt modelId="{2891C9FA-04F6-4893-BFC0-4C3BA5AE2053}" type="sibTrans" cxnId="{9A60693F-F96A-428F-B4D0-F952E6DB7D53}">
      <dgm:prSet/>
      <dgm:spPr/>
      <dgm:t>
        <a:bodyPr/>
        <a:lstStyle/>
        <a:p>
          <a:pPr rtl="1"/>
          <a:endParaRPr lang="he-IL"/>
        </a:p>
      </dgm:t>
    </dgm:pt>
    <dgm:pt modelId="{853FDE74-5627-4077-A80F-806811A9AE1E}">
      <dgm:prSet phldrT="[טקסט]" custT="1"/>
      <dgm:spPr/>
      <dgm:t>
        <a:bodyPr/>
        <a:lstStyle/>
        <a:p>
          <a:pPr rtl="1"/>
          <a:r>
            <a:rPr lang="he-IL" sz="3600" b="1" dirty="0">
              <a:latin typeface="David" panose="020E0502060401010101" pitchFamily="34" charset="-79"/>
              <a:cs typeface="David" panose="020E0502060401010101" pitchFamily="34" charset="-79"/>
            </a:rPr>
            <a:t>התעללות מינית </a:t>
          </a:r>
        </a:p>
      </dgm:t>
    </dgm:pt>
    <dgm:pt modelId="{DAE614FD-4773-4490-9E6B-3DBEF768FF8F}" type="parTrans" cxnId="{70FFAB8B-AD6B-4554-A238-55591EEFF3EB}">
      <dgm:prSet/>
      <dgm:spPr/>
      <dgm:t>
        <a:bodyPr/>
        <a:lstStyle/>
        <a:p>
          <a:pPr rtl="1"/>
          <a:endParaRPr lang="he-IL"/>
        </a:p>
      </dgm:t>
    </dgm:pt>
    <dgm:pt modelId="{371BD42B-6B17-4999-A3C7-465D883AB84B}" type="sibTrans" cxnId="{70FFAB8B-AD6B-4554-A238-55591EEFF3EB}">
      <dgm:prSet/>
      <dgm:spPr/>
      <dgm:t>
        <a:bodyPr/>
        <a:lstStyle/>
        <a:p>
          <a:pPr rtl="1"/>
          <a:endParaRPr lang="he-IL"/>
        </a:p>
      </dgm:t>
    </dgm:pt>
    <dgm:pt modelId="{BB6E0622-C573-4AAB-B43A-F517F750B949}" type="pres">
      <dgm:prSet presAssocID="{A65737A4-9F89-42B2-AB1E-AD1CD4A809C0}" presName="diagram" presStyleCnt="0">
        <dgm:presLayoutVars>
          <dgm:dir/>
          <dgm:resizeHandles val="exact"/>
        </dgm:presLayoutVars>
      </dgm:prSet>
      <dgm:spPr/>
    </dgm:pt>
    <dgm:pt modelId="{651B357F-82BC-4EDA-A891-AFDB66B13DF9}" type="pres">
      <dgm:prSet presAssocID="{93FF2766-A69C-4945-BB30-42628B6E664C}" presName="node" presStyleLbl="node1" presStyleIdx="0" presStyleCnt="5">
        <dgm:presLayoutVars>
          <dgm:bulletEnabled val="1"/>
        </dgm:presLayoutVars>
      </dgm:prSet>
      <dgm:spPr/>
    </dgm:pt>
    <dgm:pt modelId="{3BB037B0-C915-47AE-96DC-9DE2A5E8A9CD}" type="pres">
      <dgm:prSet presAssocID="{611CD61D-A840-4E94-85C2-F835717F878C}" presName="sibTrans" presStyleCnt="0"/>
      <dgm:spPr/>
    </dgm:pt>
    <dgm:pt modelId="{3C149521-06EE-4978-A6BF-21C0B72502E2}" type="pres">
      <dgm:prSet presAssocID="{6DE9ADF8-EBC2-4B27-A4FB-1C59B835DD96}" presName="node" presStyleLbl="node1" presStyleIdx="1" presStyleCnt="5">
        <dgm:presLayoutVars>
          <dgm:bulletEnabled val="1"/>
        </dgm:presLayoutVars>
      </dgm:prSet>
      <dgm:spPr/>
    </dgm:pt>
    <dgm:pt modelId="{AB6509E5-1021-473D-80ED-6B7C74B5E182}" type="pres">
      <dgm:prSet presAssocID="{BD579A85-0168-40E4-A4F1-41E018E7C471}" presName="sibTrans" presStyleCnt="0"/>
      <dgm:spPr/>
    </dgm:pt>
    <dgm:pt modelId="{C4B9AC33-2772-433B-8D0A-C80B8C913657}" type="pres">
      <dgm:prSet presAssocID="{27D11984-DC6B-4A85-8202-8AF63B8CCA7B}" presName="node" presStyleLbl="node1" presStyleIdx="2" presStyleCnt="5">
        <dgm:presLayoutVars>
          <dgm:bulletEnabled val="1"/>
        </dgm:presLayoutVars>
      </dgm:prSet>
      <dgm:spPr/>
    </dgm:pt>
    <dgm:pt modelId="{E47D62B3-DE71-4A74-81EE-CC00329D7C3C}" type="pres">
      <dgm:prSet presAssocID="{755A370C-A149-4425-9884-BB1651798F63}" presName="sibTrans" presStyleCnt="0"/>
      <dgm:spPr/>
    </dgm:pt>
    <dgm:pt modelId="{257539C1-DA71-4D18-8238-B482F7C418EF}" type="pres">
      <dgm:prSet presAssocID="{4C3C3CB3-A6BB-4A01-A3C8-453F6F9209AA}" presName="node" presStyleLbl="node1" presStyleIdx="3" presStyleCnt="5">
        <dgm:presLayoutVars>
          <dgm:bulletEnabled val="1"/>
        </dgm:presLayoutVars>
      </dgm:prSet>
      <dgm:spPr/>
    </dgm:pt>
    <dgm:pt modelId="{011F8613-0E16-4248-B775-E8264EB1CB37}" type="pres">
      <dgm:prSet presAssocID="{2891C9FA-04F6-4893-BFC0-4C3BA5AE2053}" presName="sibTrans" presStyleCnt="0"/>
      <dgm:spPr/>
    </dgm:pt>
    <dgm:pt modelId="{5A409DE6-DFF5-4F4A-8155-40F3E047F5BD}" type="pres">
      <dgm:prSet presAssocID="{853FDE74-5627-4077-A80F-806811A9AE1E}" presName="node" presStyleLbl="node1" presStyleIdx="4" presStyleCnt="5">
        <dgm:presLayoutVars>
          <dgm:bulletEnabled val="1"/>
        </dgm:presLayoutVars>
      </dgm:prSet>
      <dgm:spPr/>
    </dgm:pt>
  </dgm:ptLst>
  <dgm:cxnLst>
    <dgm:cxn modelId="{3A5EC209-FD65-45D6-926E-5D96DFFD7513}" type="presOf" srcId="{6DE9ADF8-EBC2-4B27-A4FB-1C59B835DD96}" destId="{3C149521-06EE-4978-A6BF-21C0B72502E2}" srcOrd="0" destOrd="0" presId="urn:microsoft.com/office/officeart/2005/8/layout/default"/>
    <dgm:cxn modelId="{AE976E18-D7F6-4816-AFDF-15FF2673845D}" srcId="{A65737A4-9F89-42B2-AB1E-AD1CD4A809C0}" destId="{27D11984-DC6B-4A85-8202-8AF63B8CCA7B}" srcOrd="2" destOrd="0" parTransId="{A2EFB624-54C0-4775-A4E9-37B10C9F8F76}" sibTransId="{755A370C-A149-4425-9884-BB1651798F63}"/>
    <dgm:cxn modelId="{B5CB542F-BED8-4A4F-81CD-8246B027DA5C}" type="presOf" srcId="{4C3C3CB3-A6BB-4A01-A3C8-453F6F9209AA}" destId="{257539C1-DA71-4D18-8238-B482F7C418EF}" srcOrd="0" destOrd="0" presId="urn:microsoft.com/office/officeart/2005/8/layout/default"/>
    <dgm:cxn modelId="{9A60693F-F96A-428F-B4D0-F952E6DB7D53}" srcId="{A65737A4-9F89-42B2-AB1E-AD1CD4A809C0}" destId="{4C3C3CB3-A6BB-4A01-A3C8-453F6F9209AA}" srcOrd="3" destOrd="0" parTransId="{067D2243-88FB-49BC-B68F-FEEF2020B446}" sibTransId="{2891C9FA-04F6-4893-BFC0-4C3BA5AE2053}"/>
    <dgm:cxn modelId="{AAF75644-30B6-44F5-9BDF-9D488D29BC35}" type="presOf" srcId="{93FF2766-A69C-4945-BB30-42628B6E664C}" destId="{651B357F-82BC-4EDA-A891-AFDB66B13DF9}" srcOrd="0" destOrd="0" presId="urn:microsoft.com/office/officeart/2005/8/layout/default"/>
    <dgm:cxn modelId="{8432F468-1318-4A0D-A6F9-75989B11B050}" srcId="{A65737A4-9F89-42B2-AB1E-AD1CD4A809C0}" destId="{6DE9ADF8-EBC2-4B27-A4FB-1C59B835DD96}" srcOrd="1" destOrd="0" parTransId="{C4784261-3ABB-4525-8799-82A30B00AEBE}" sibTransId="{BD579A85-0168-40E4-A4F1-41E018E7C471}"/>
    <dgm:cxn modelId="{BADD9473-954F-4125-8BD5-9FCE520BBBC7}" type="presOf" srcId="{A65737A4-9F89-42B2-AB1E-AD1CD4A809C0}" destId="{BB6E0622-C573-4AAB-B43A-F517F750B949}" srcOrd="0" destOrd="0" presId="urn:microsoft.com/office/officeart/2005/8/layout/default"/>
    <dgm:cxn modelId="{49DCB77F-1FE0-4E30-9ED3-140EDABBE8FA}" type="presOf" srcId="{853FDE74-5627-4077-A80F-806811A9AE1E}" destId="{5A409DE6-DFF5-4F4A-8155-40F3E047F5BD}" srcOrd="0" destOrd="0" presId="urn:microsoft.com/office/officeart/2005/8/layout/default"/>
    <dgm:cxn modelId="{70FFAB8B-AD6B-4554-A238-55591EEFF3EB}" srcId="{A65737A4-9F89-42B2-AB1E-AD1CD4A809C0}" destId="{853FDE74-5627-4077-A80F-806811A9AE1E}" srcOrd="4" destOrd="0" parTransId="{DAE614FD-4773-4490-9E6B-3DBEF768FF8F}" sibTransId="{371BD42B-6B17-4999-A3C7-465D883AB84B}"/>
    <dgm:cxn modelId="{C125368F-CA84-4248-B4B3-83C412B06D02}" srcId="{A65737A4-9F89-42B2-AB1E-AD1CD4A809C0}" destId="{93FF2766-A69C-4945-BB30-42628B6E664C}" srcOrd="0" destOrd="0" parTransId="{47BBB87B-FAC0-4FC5-A72C-7358DE699560}" sibTransId="{611CD61D-A840-4E94-85C2-F835717F878C}"/>
    <dgm:cxn modelId="{374E5BA5-76F0-4C80-9371-19C55083289B}" type="presOf" srcId="{27D11984-DC6B-4A85-8202-8AF63B8CCA7B}" destId="{C4B9AC33-2772-433B-8D0A-C80B8C913657}" srcOrd="0" destOrd="0" presId="urn:microsoft.com/office/officeart/2005/8/layout/default"/>
    <dgm:cxn modelId="{FEC5E587-6E6E-41AC-826A-4FDD62CDAFA3}" type="presParOf" srcId="{BB6E0622-C573-4AAB-B43A-F517F750B949}" destId="{651B357F-82BC-4EDA-A891-AFDB66B13DF9}" srcOrd="0" destOrd="0" presId="urn:microsoft.com/office/officeart/2005/8/layout/default"/>
    <dgm:cxn modelId="{8ABFAF67-2B21-4E5D-A29C-F45165A061BC}" type="presParOf" srcId="{BB6E0622-C573-4AAB-B43A-F517F750B949}" destId="{3BB037B0-C915-47AE-96DC-9DE2A5E8A9CD}" srcOrd="1" destOrd="0" presId="urn:microsoft.com/office/officeart/2005/8/layout/default"/>
    <dgm:cxn modelId="{7B65A83D-FADD-41FF-8FB8-28281E6265E4}" type="presParOf" srcId="{BB6E0622-C573-4AAB-B43A-F517F750B949}" destId="{3C149521-06EE-4978-A6BF-21C0B72502E2}" srcOrd="2" destOrd="0" presId="urn:microsoft.com/office/officeart/2005/8/layout/default"/>
    <dgm:cxn modelId="{BB76BE33-869F-4B91-A984-698EE6F9E8EB}" type="presParOf" srcId="{BB6E0622-C573-4AAB-B43A-F517F750B949}" destId="{AB6509E5-1021-473D-80ED-6B7C74B5E182}" srcOrd="3" destOrd="0" presId="urn:microsoft.com/office/officeart/2005/8/layout/default"/>
    <dgm:cxn modelId="{DE854C05-A491-406D-AD15-E5E59766EB5A}" type="presParOf" srcId="{BB6E0622-C573-4AAB-B43A-F517F750B949}" destId="{C4B9AC33-2772-433B-8D0A-C80B8C913657}" srcOrd="4" destOrd="0" presId="urn:microsoft.com/office/officeart/2005/8/layout/default"/>
    <dgm:cxn modelId="{36DDE878-A6F5-47D5-A294-EDCF022C3416}" type="presParOf" srcId="{BB6E0622-C573-4AAB-B43A-F517F750B949}" destId="{E47D62B3-DE71-4A74-81EE-CC00329D7C3C}" srcOrd="5" destOrd="0" presId="urn:microsoft.com/office/officeart/2005/8/layout/default"/>
    <dgm:cxn modelId="{16981A05-E0D7-4B43-8D6C-CE0250D271E6}" type="presParOf" srcId="{BB6E0622-C573-4AAB-B43A-F517F750B949}" destId="{257539C1-DA71-4D18-8238-B482F7C418EF}" srcOrd="6" destOrd="0" presId="urn:microsoft.com/office/officeart/2005/8/layout/default"/>
    <dgm:cxn modelId="{2E7E6FDC-AA19-42C5-BD43-FCE8E638F268}" type="presParOf" srcId="{BB6E0622-C573-4AAB-B43A-F517F750B949}" destId="{011F8613-0E16-4248-B775-E8264EB1CB37}" srcOrd="7" destOrd="0" presId="urn:microsoft.com/office/officeart/2005/8/layout/default"/>
    <dgm:cxn modelId="{31BD2273-0307-43CA-908A-1B26472FE17C}" type="presParOf" srcId="{BB6E0622-C573-4AAB-B43A-F517F750B949}" destId="{5A409DE6-DFF5-4F4A-8155-40F3E047F5B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1B357F-82BC-4EDA-A891-AFDB66B13DF9}">
      <dsp:nvSpPr>
        <dsp:cNvPr id="0" name=""/>
        <dsp:cNvSpPr/>
      </dsp:nvSpPr>
      <dsp:spPr>
        <a:xfrm>
          <a:off x="196453" y="2656"/>
          <a:ext cx="3020466" cy="1812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600" b="1" kern="1200" dirty="0">
              <a:latin typeface="David" panose="020E0502060401010101" pitchFamily="34" charset="-79"/>
              <a:cs typeface="David" panose="020E0502060401010101" pitchFamily="34" charset="-79"/>
            </a:rPr>
            <a:t>התעללות פיזית </a:t>
          </a:r>
        </a:p>
      </dsp:txBody>
      <dsp:txXfrm>
        <a:off x="196453" y="2656"/>
        <a:ext cx="3020466" cy="1812280"/>
      </dsp:txXfrm>
    </dsp:sp>
    <dsp:sp modelId="{3C149521-06EE-4978-A6BF-21C0B72502E2}">
      <dsp:nvSpPr>
        <dsp:cNvPr id="0" name=""/>
        <dsp:cNvSpPr/>
      </dsp:nvSpPr>
      <dsp:spPr>
        <a:xfrm>
          <a:off x="3518966" y="2656"/>
          <a:ext cx="3020466" cy="1812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600" b="1" kern="1200" dirty="0">
              <a:latin typeface="David" panose="020E0502060401010101" pitchFamily="34" charset="-79"/>
              <a:cs typeface="David" panose="020E0502060401010101" pitchFamily="34" charset="-79"/>
            </a:rPr>
            <a:t>הזנחה ו/או התעללות רגשית </a:t>
          </a:r>
        </a:p>
      </dsp:txBody>
      <dsp:txXfrm>
        <a:off x="3518966" y="2656"/>
        <a:ext cx="3020466" cy="1812280"/>
      </dsp:txXfrm>
    </dsp:sp>
    <dsp:sp modelId="{C4B9AC33-2772-433B-8D0A-C80B8C913657}">
      <dsp:nvSpPr>
        <dsp:cNvPr id="0" name=""/>
        <dsp:cNvSpPr/>
      </dsp:nvSpPr>
      <dsp:spPr>
        <a:xfrm>
          <a:off x="6841480" y="2656"/>
          <a:ext cx="3020466" cy="1812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600" b="1" kern="1200" dirty="0">
              <a:latin typeface="David" panose="020E0502060401010101" pitchFamily="34" charset="-79"/>
              <a:cs typeface="David" panose="020E0502060401010101" pitchFamily="34" charset="-79"/>
            </a:rPr>
            <a:t>הזנחה:</a:t>
          </a:r>
        </a:p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600" b="1" kern="1200" dirty="0">
              <a:latin typeface="David" panose="020E0502060401010101" pitchFamily="34" charset="-79"/>
              <a:cs typeface="David" panose="020E0502060401010101" pitchFamily="34" charset="-79"/>
            </a:rPr>
            <a:t>תזונה</a:t>
          </a:r>
        </a:p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600" b="1" kern="1200" dirty="0">
              <a:latin typeface="David" panose="020E0502060401010101" pitchFamily="34" charset="-79"/>
              <a:cs typeface="David" panose="020E0502060401010101" pitchFamily="34" charset="-79"/>
            </a:rPr>
            <a:t>היגיינה</a:t>
          </a:r>
        </a:p>
      </dsp:txBody>
      <dsp:txXfrm>
        <a:off x="6841480" y="2656"/>
        <a:ext cx="3020466" cy="1812280"/>
      </dsp:txXfrm>
    </dsp:sp>
    <dsp:sp modelId="{257539C1-DA71-4D18-8238-B482F7C418EF}">
      <dsp:nvSpPr>
        <dsp:cNvPr id="0" name=""/>
        <dsp:cNvSpPr/>
      </dsp:nvSpPr>
      <dsp:spPr>
        <a:xfrm>
          <a:off x="1857709" y="2116983"/>
          <a:ext cx="3020466" cy="1812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600" b="1" kern="1200" dirty="0">
              <a:latin typeface="David" panose="020E0502060401010101" pitchFamily="34" charset="-79"/>
              <a:cs typeface="David" panose="020E0502060401010101" pitchFamily="34" charset="-79"/>
            </a:rPr>
            <a:t>חשיפה לאלימות במשפחה</a:t>
          </a:r>
        </a:p>
      </dsp:txBody>
      <dsp:txXfrm>
        <a:off x="1857709" y="2116983"/>
        <a:ext cx="3020466" cy="1812280"/>
      </dsp:txXfrm>
    </dsp:sp>
    <dsp:sp modelId="{5A409DE6-DFF5-4F4A-8155-40F3E047F5BD}">
      <dsp:nvSpPr>
        <dsp:cNvPr id="0" name=""/>
        <dsp:cNvSpPr/>
      </dsp:nvSpPr>
      <dsp:spPr>
        <a:xfrm>
          <a:off x="5180223" y="2116983"/>
          <a:ext cx="3020466" cy="1812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600" b="1" kern="1200" dirty="0">
              <a:latin typeface="David" panose="020E0502060401010101" pitchFamily="34" charset="-79"/>
              <a:cs typeface="David" panose="020E0502060401010101" pitchFamily="34" charset="-79"/>
            </a:rPr>
            <a:t>התעללות מינית </a:t>
          </a:r>
        </a:p>
      </dsp:txBody>
      <dsp:txXfrm>
        <a:off x="5180223" y="2116983"/>
        <a:ext cx="3020466" cy="1812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6FA2B21-3FCD-4721-B95C-427943F61125}" type="datetime1">
              <a:rPr lang="en-US" smtClean="0"/>
              <a:t>5/3/2020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95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862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8545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2884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6FA2B21-3FCD-4721-B95C-427943F61125}" type="datetime1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07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4732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2515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2889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8029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5/3/2020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9318675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6FA2B21-3FCD-4721-B95C-427943F61125}" type="datetime1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545046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7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rckatz@gmail.com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D0ED7874-C222-472E-84F7-C27AD0A866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4D41DD8-186A-488A-8CFD-D60BBF991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6269159" cy="557107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124011F-4FAC-4EFB-B718-2E51E5558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16" y="809244"/>
            <a:ext cx="5943600" cy="52395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EE35524-D5A6-4E7E-930F-4CA72B9FA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632" y="1559768"/>
            <a:ext cx="5068568" cy="3135379"/>
          </a:xfrm>
        </p:spPr>
        <p:txBody>
          <a:bodyPr>
            <a:normAutofit fontScale="90000"/>
          </a:bodyPr>
          <a:lstStyle/>
          <a:p>
            <a:r>
              <a:rPr lang="he-IL" sz="4700" b="1" dirty="0">
                <a:latin typeface="David" panose="020E0502060401010101" pitchFamily="34" charset="-79"/>
                <a:cs typeface="David" panose="020E0502060401010101" pitchFamily="34" charset="-79"/>
              </a:rPr>
              <a:t>כיצד ניתן להגן על ילדים </a:t>
            </a:r>
            <a:r>
              <a:rPr lang="he-IL" sz="4700" b="1" dirty="0" err="1">
                <a:latin typeface="David" panose="020E0502060401010101" pitchFamily="34" charset="-79"/>
                <a:cs typeface="David" panose="020E0502060401010101" pitchFamily="34" charset="-79"/>
              </a:rPr>
              <a:t>כשלא</a:t>
            </a:r>
            <a:r>
              <a:rPr lang="he-IL" sz="4700" b="1" dirty="0">
                <a:latin typeface="David" panose="020E0502060401010101" pitchFamily="34" charset="-79"/>
                <a:cs typeface="David" panose="020E0502060401010101" pitchFamily="34" charset="-79"/>
              </a:rPr>
              <a:t> רואים אותם? </a:t>
            </a:r>
            <a:br>
              <a:rPr lang="he-IL" sz="47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4700" b="1" dirty="0">
                <a:latin typeface="David" panose="020E0502060401010101" pitchFamily="34" charset="-79"/>
                <a:cs typeface="David" panose="020E0502060401010101" pitchFamily="34" charset="-79"/>
              </a:rPr>
              <a:t>מקומה של הקהילה בתקופה של בידוד ושיתוק חברתי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34B483EE-1681-4BD5-A91E-8DD8FB27B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3633" y="4708186"/>
            <a:ext cx="5068567" cy="134057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he-IL" sz="2000" b="1" dirty="0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דר כרמית כץ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he-IL" sz="2000" b="1" dirty="0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בית הספר לעבודה סוציאלית ע"ש בוב שאפל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he-IL" sz="2000" b="1" dirty="0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אוניברסיטת תל אביב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F644F19-3ED7-46C5-B8A9-6AFB453B8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7796" y="640856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C71AA6D-FE36-45E0-AF73-D5F8006D9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C29429E-6D74-4D4E-9C72-38A27B48A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2373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4B2D23B-DF6D-48F6-B06F-CE12BC300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E06FAAA9-D8F5-4CB7-BAC1-75E22EDF0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055" y="0"/>
            <a:ext cx="463600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3537B926-D740-4418-847D-9203ED8376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87"/>
          <a:stretch/>
        </p:blipFill>
        <p:spPr>
          <a:xfrm>
            <a:off x="7555832" y="1"/>
            <a:ext cx="463616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889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ADB01D7-691D-4918-89F5-7659543DF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מתן נראות לילדים במרחבים השונים 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dirty="0"/>
          </a:p>
        </p:txBody>
      </p:sp>
      <p:pic>
        <p:nvPicPr>
          <p:cNvPr id="4" name="מציין מיקום תוכן 3">
            <a:extLst>
              <a:ext uri="{FF2B5EF4-FFF2-40B4-BE49-F238E27FC236}">
                <a16:creationId xmlns:a16="http://schemas.microsoft.com/office/drawing/2014/main" id="{EDA30A15-27BA-44F0-8595-D4BBED1058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60985" y="2250831"/>
            <a:ext cx="3826412" cy="371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25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569DDF3-9135-4952-914A-C7881566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לתכנן את היום שאחרי  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dirty="0"/>
          </a:p>
        </p:txBody>
      </p:sp>
      <p:pic>
        <p:nvPicPr>
          <p:cNvPr id="4" name="מציין מיקום תוכן 3">
            <a:extLst>
              <a:ext uri="{FF2B5EF4-FFF2-40B4-BE49-F238E27FC236}">
                <a16:creationId xmlns:a16="http://schemas.microsoft.com/office/drawing/2014/main" id="{DC8446E5-0C6F-4C6E-88A9-FD4BB66005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38954" y="1895061"/>
            <a:ext cx="4304714" cy="3760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395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תמונה שמכילה שעון, ישיבה, סגור, זמן&#10;&#10;התיאור נוצר באופן אוטומטי">
            <a:extLst>
              <a:ext uri="{FF2B5EF4-FFF2-40B4-BE49-F238E27FC236}">
                <a16:creationId xmlns:a16="http://schemas.microsoft.com/office/drawing/2014/main" id="{EC258050-07A7-465D-B9D4-DC7B2E70D8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93" r="12276" b="1"/>
          <a:stretch/>
        </p:blipFill>
        <p:spPr>
          <a:xfrm>
            <a:off x="7837371" y="237744"/>
            <a:ext cx="4124416" cy="638251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91D1FF4-7F97-4936-9A4C-9FB71D8FB4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7744" y="237744"/>
            <a:ext cx="7652977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23CCA256-4E5D-4097-B0F5-0C82D155A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pPr algn="ctr"/>
            <a:r>
              <a:rPr lang="he-IL" b="1" dirty="0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לסיום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82A48D4-FEC2-4FF5-9C28-17C365FDF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ילדים לא יכולים להמתין ליום שאחרי- </a:t>
            </a:r>
          </a:p>
          <a:p>
            <a:pPr marL="0" indent="0" algn="ctr">
              <a:buNone/>
            </a:pP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עכשיו זה הזמן להגן עליהם </a:t>
            </a:r>
          </a:p>
          <a:p>
            <a:pPr marL="0" indent="0" algn="ctr">
              <a:buNone/>
            </a:pPr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ctr">
              <a:buNone/>
            </a:pP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צוות הגנה על ילדים גם בקורונה</a:t>
            </a:r>
          </a:p>
          <a:p>
            <a:pPr marL="0" indent="0" algn="ctr">
              <a:buNone/>
            </a:pPr>
            <a:r>
              <a:rPr lang="en-US" sz="2800" b="1" dirty="0">
                <a:latin typeface="David" panose="020E0502060401010101" pitchFamily="34" charset="-79"/>
                <a:cs typeface="David" panose="020E0502060401010101" pitchFamily="34" charset="-79"/>
                <a:hlinkClick r:id="rId3"/>
              </a:rPr>
              <a:t>drckatz@gmail.com</a:t>
            </a:r>
            <a:r>
              <a:rPr lang="en-US" sz="28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ctr">
              <a:buNone/>
            </a:pPr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0289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7E73838-8C30-4E3F-AB64-8E79F5106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b="1" dirty="0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קורונה מגיפה עולמית </a:t>
            </a:r>
            <a:br>
              <a:rPr lang="he-IL" b="1" dirty="0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b="1" dirty="0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COVID19 Pandemics</a:t>
            </a:r>
            <a:endParaRPr lang="he-IL" b="1" dirty="0">
              <a:solidFill>
                <a:schemeClr val="tx2">
                  <a:lumMod val="1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27309B9-EE1C-461C-BC92-96D399980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1" y="2103120"/>
            <a:ext cx="10866781" cy="4297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800" b="1" dirty="0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למגפת הקורונה פוטנציאל להשלכות שליליות על ילדים שונים ברחבי העולם: </a:t>
            </a:r>
          </a:p>
          <a:p>
            <a:pPr marL="0" indent="0">
              <a:buNone/>
            </a:pP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05508F5E-5AA3-4784-A8A6-146E79D8E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1525" y="2671762"/>
            <a:ext cx="3028950" cy="1514475"/>
          </a:xfrm>
          <a:prstGeom prst="rect">
            <a:avLst/>
          </a:prstGeom>
        </p:spPr>
      </p:pic>
      <p:sp>
        <p:nvSpPr>
          <p:cNvPr id="7" name="חץ: ימינה 6">
            <a:extLst>
              <a:ext uri="{FF2B5EF4-FFF2-40B4-BE49-F238E27FC236}">
                <a16:creationId xmlns:a16="http://schemas.microsoft.com/office/drawing/2014/main" id="{7BC99C30-CFC6-4ECB-8BFF-01B1417D0EF8}"/>
              </a:ext>
            </a:extLst>
          </p:cNvPr>
          <p:cNvSpPr/>
          <p:nvPr/>
        </p:nvSpPr>
        <p:spPr>
          <a:xfrm>
            <a:off x="7779026" y="2849216"/>
            <a:ext cx="1921351" cy="17095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איום פיזי ממשי </a:t>
            </a:r>
          </a:p>
        </p:txBody>
      </p:sp>
      <p:sp>
        <p:nvSpPr>
          <p:cNvPr id="8" name="חץ: למטה 7">
            <a:extLst>
              <a:ext uri="{FF2B5EF4-FFF2-40B4-BE49-F238E27FC236}">
                <a16:creationId xmlns:a16="http://schemas.microsoft.com/office/drawing/2014/main" id="{DF1946BC-5C7B-47A0-BD13-2CF35B75E21E}"/>
              </a:ext>
            </a:extLst>
          </p:cNvPr>
          <p:cNvSpPr/>
          <p:nvPr/>
        </p:nvSpPr>
        <p:spPr>
          <a:xfrm>
            <a:off x="4926549" y="4261961"/>
            <a:ext cx="2338902" cy="1862005"/>
          </a:xfrm>
          <a:prstGeom prst="downArrow">
            <a:avLst>
              <a:gd name="adj1" fmla="val 50000"/>
              <a:gd name="adj2" fmla="val 53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דחק מתמשך רב ממדי</a:t>
            </a:r>
          </a:p>
        </p:txBody>
      </p:sp>
      <p:sp>
        <p:nvSpPr>
          <p:cNvPr id="9" name="חץ: שמאלה 8">
            <a:extLst>
              <a:ext uri="{FF2B5EF4-FFF2-40B4-BE49-F238E27FC236}">
                <a16:creationId xmlns:a16="http://schemas.microsoft.com/office/drawing/2014/main" id="{2DC6E880-C306-47C1-BC8D-54EFA2ECCD72}"/>
              </a:ext>
            </a:extLst>
          </p:cNvPr>
          <p:cNvSpPr/>
          <p:nvPr/>
        </p:nvSpPr>
        <p:spPr>
          <a:xfrm>
            <a:off x="2647814" y="2946743"/>
            <a:ext cx="1707824" cy="1514475"/>
          </a:xfrm>
          <a:prstGeom prst="leftArrow">
            <a:avLst>
              <a:gd name="adj1" fmla="val 50000"/>
              <a:gd name="adj2" fmla="val 527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שיתוק חברתי</a:t>
            </a:r>
          </a:p>
        </p:txBody>
      </p:sp>
    </p:spTree>
    <p:extLst>
      <p:ext uri="{BB962C8B-B14F-4D97-AF65-F5344CB8AC3E}">
        <p14:creationId xmlns:p14="http://schemas.microsoft.com/office/powerpoint/2010/main" val="2232920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C046D85-0C29-4DBB-84B7-6987BC084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הגנה על ילדים: על מי אנחנו מדברים?</a:t>
            </a:r>
          </a:p>
        </p:txBody>
      </p:sp>
      <p:pic>
        <p:nvPicPr>
          <p:cNvPr id="4" name="מציין מיקום תוכן 3">
            <a:extLst>
              <a:ext uri="{FF2B5EF4-FFF2-40B4-BE49-F238E27FC236}">
                <a16:creationId xmlns:a16="http://schemas.microsoft.com/office/drawing/2014/main" id="{67F4737A-286D-4E47-A321-552D2DDD98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5902" y="2166426"/>
            <a:ext cx="3924886" cy="2912012"/>
          </a:xfrm>
          <a:prstGeom prst="rect">
            <a:avLst/>
          </a:prstGeom>
        </p:spPr>
      </p:pic>
      <p:sp>
        <p:nvSpPr>
          <p:cNvPr id="5" name="אליפסה 4">
            <a:extLst>
              <a:ext uri="{FF2B5EF4-FFF2-40B4-BE49-F238E27FC236}">
                <a16:creationId xmlns:a16="http://schemas.microsoft.com/office/drawing/2014/main" id="{014409DA-C2F8-4311-A074-346B2B344846}"/>
              </a:ext>
            </a:extLst>
          </p:cNvPr>
          <p:cNvSpPr/>
          <p:nvPr/>
        </p:nvSpPr>
        <p:spPr>
          <a:xfrm>
            <a:off x="8892208" y="2637692"/>
            <a:ext cx="2232991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ילדים במסגרות חוץ ביתיות </a:t>
            </a:r>
          </a:p>
        </p:txBody>
      </p:sp>
      <p:sp>
        <p:nvSpPr>
          <p:cNvPr id="6" name="אליפסה 5">
            <a:extLst>
              <a:ext uri="{FF2B5EF4-FFF2-40B4-BE49-F238E27FC236}">
                <a16:creationId xmlns:a16="http://schemas.microsoft.com/office/drawing/2014/main" id="{82856515-CE5B-4115-8BAA-F73BEBF766AB}"/>
              </a:ext>
            </a:extLst>
          </p:cNvPr>
          <p:cNvSpPr/>
          <p:nvPr/>
        </p:nvSpPr>
        <p:spPr>
          <a:xfrm>
            <a:off x="1546835" y="2637692"/>
            <a:ext cx="2173357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ילדים בסיכון בקהילה</a:t>
            </a:r>
          </a:p>
        </p:txBody>
      </p:sp>
      <p:sp>
        <p:nvSpPr>
          <p:cNvPr id="7" name="אליפסה 6">
            <a:extLst>
              <a:ext uri="{FF2B5EF4-FFF2-40B4-BE49-F238E27FC236}">
                <a16:creationId xmlns:a16="http://schemas.microsoft.com/office/drawing/2014/main" id="{104D65F8-389A-4859-9A7B-3E8FCE2A2B2F}"/>
              </a:ext>
            </a:extLst>
          </p:cNvPr>
          <p:cNvSpPr/>
          <p:nvPr/>
        </p:nvSpPr>
        <p:spPr>
          <a:xfrm>
            <a:off x="4757531" y="5230670"/>
            <a:ext cx="2782956" cy="11038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ילדים בסיכון שאנחנו לא יודעים עליהם</a:t>
            </a:r>
          </a:p>
        </p:txBody>
      </p:sp>
    </p:spTree>
    <p:extLst>
      <p:ext uri="{BB962C8B-B14F-4D97-AF65-F5344CB8AC3E}">
        <p14:creationId xmlns:p14="http://schemas.microsoft.com/office/powerpoint/2010/main" val="193870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A40C382-841D-49E6-BA8F-34C648A20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על איזה סיכון אנחנו מדברים?</a:t>
            </a:r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57324CE0-ED27-4CA4-9F1A-C9E9E8EE18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557640"/>
              </p:ext>
            </p:extLst>
          </p:nvPr>
        </p:nvGraphicFramePr>
        <p:xfrm>
          <a:off x="1066800" y="2103120"/>
          <a:ext cx="10058400" cy="393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7879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5103BF0-7F83-4CDD-84D8-40E2B8817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b="1" dirty="0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ממה מורכבת הגנה על ילדים ומה האתגרים שלה בתקופה זו ?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8D5703B-2D59-4DB7-B818-009D37290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e-IL" sz="2800" b="1" u="sng" dirty="0">
                <a:latin typeface="David" panose="020E0502060401010101" pitchFamily="34" charset="-79"/>
                <a:cs typeface="David" panose="020E0502060401010101" pitchFamily="34" charset="-79"/>
              </a:rPr>
              <a:t>שומרי סף פורמליים:</a:t>
            </a:r>
          </a:p>
          <a:p>
            <a:pPr marL="0" indent="0">
              <a:buNone/>
            </a:pP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צוותים חינוכיים</a:t>
            </a:r>
          </a:p>
          <a:p>
            <a:pPr marL="0" indent="0">
              <a:buNone/>
            </a:pP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צוותים רפואיים שבשגרה (אחיות טיפת חלב, רופאי ילדים, רופאי שיניים)</a:t>
            </a:r>
          </a:p>
          <a:p>
            <a:pPr marL="0" indent="0">
              <a:buNone/>
            </a:pP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מערכת הרווחה</a:t>
            </a:r>
          </a:p>
          <a:p>
            <a:pPr marL="0" indent="0">
              <a:buNone/>
            </a:pPr>
            <a:r>
              <a:rPr lang="he-IL" sz="2800" b="1" u="sng" dirty="0">
                <a:latin typeface="David" panose="020E0502060401010101" pitchFamily="34" charset="-79"/>
                <a:cs typeface="David" panose="020E0502060401010101" pitchFamily="34" charset="-79"/>
              </a:rPr>
              <a:t>שומרי סף לא פורמליים:</a:t>
            </a:r>
          </a:p>
          <a:p>
            <a:pPr marL="0" indent="0">
              <a:buNone/>
            </a:pP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תנועות נוער וחוגים</a:t>
            </a:r>
          </a:p>
          <a:p>
            <a:pPr marL="0" indent="0">
              <a:buNone/>
            </a:pP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דמויות בקהילה </a:t>
            </a:r>
          </a:p>
          <a:p>
            <a:pPr marL="0" indent="0">
              <a:buNone/>
            </a:pP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שכנים </a:t>
            </a:r>
          </a:p>
        </p:txBody>
      </p:sp>
    </p:spTree>
    <p:extLst>
      <p:ext uri="{BB962C8B-B14F-4D97-AF65-F5344CB8AC3E}">
        <p14:creationId xmlns:p14="http://schemas.microsoft.com/office/powerpoint/2010/main" val="3029493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65B2778-6678-45B6-9A79-C0910CFCA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05103BF0-7F83-4CDD-84D8-40E2B8817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he-IL" sz="4000" b="1" dirty="0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אתגרי הגנה על ילדים</a:t>
            </a:r>
            <a:endParaRPr lang="en-US" sz="4000" b="1" dirty="0">
              <a:solidFill>
                <a:schemeClr val="tx2">
                  <a:lumMod val="1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שושה 3">
            <a:extLst>
              <a:ext uri="{FF2B5EF4-FFF2-40B4-BE49-F238E27FC236}">
                <a16:creationId xmlns:a16="http://schemas.microsoft.com/office/drawing/2014/main" id="{9813E14C-D5DD-4A69-A9A2-71864454D56F}"/>
              </a:ext>
            </a:extLst>
          </p:cNvPr>
          <p:cNvSpPr/>
          <p:nvPr/>
        </p:nvSpPr>
        <p:spPr>
          <a:xfrm>
            <a:off x="868680" y="2386584"/>
            <a:ext cx="6281928" cy="364845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indent="-182880" algn="ctr" defTabSz="914400" rtl="1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3600" b="1" dirty="0" err="1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חוסר</a:t>
            </a:r>
            <a:r>
              <a:rPr lang="en-US" sz="3600" b="1" dirty="0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3600" b="1" dirty="0" err="1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נראות</a:t>
            </a:r>
            <a:r>
              <a:rPr lang="en-US" sz="3600" b="1" dirty="0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3600" b="1" dirty="0" err="1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בכל</a:t>
            </a:r>
            <a:r>
              <a:rPr lang="en-US" sz="3600" b="1" dirty="0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3600" b="1" dirty="0" err="1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המרחבים</a:t>
            </a:r>
            <a:r>
              <a:rPr lang="en-US" sz="3600" b="1" dirty="0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indent="-182880" algn="ctr" defTabSz="914400" rtl="1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3600" b="1" dirty="0" err="1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זיהוי</a:t>
            </a:r>
            <a:r>
              <a:rPr lang="en-US" sz="3600" b="1" dirty="0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3600" b="1" dirty="0" err="1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ודיווח</a:t>
            </a:r>
            <a:r>
              <a:rPr lang="en-US" sz="3600" b="1" dirty="0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indent="-182880" algn="ctr" defTabSz="914400" rtl="1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3600" b="1" dirty="0" err="1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בקשת</a:t>
            </a:r>
            <a:r>
              <a:rPr lang="en-US" sz="3600" b="1" dirty="0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3600" b="1" dirty="0" err="1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עזרה</a:t>
            </a:r>
            <a:r>
              <a:rPr lang="en-US" sz="3600" b="1" dirty="0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indent="-182880" algn="ctr" defTabSz="914400" rtl="1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3600" b="1" dirty="0" err="1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הגשת</a:t>
            </a:r>
            <a:r>
              <a:rPr lang="en-US" sz="3600" b="1" dirty="0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3600" b="1" dirty="0" err="1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עזרה</a:t>
            </a:r>
            <a:r>
              <a:rPr lang="en-US" sz="3600" b="1" dirty="0">
                <a:solidFill>
                  <a:schemeClr val="tx2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2C57F61-3F6E-4BE5-B964-003AA9B35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7370" y="0"/>
            <a:ext cx="435463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A7179463-A525-49B2-AEF1-EC68DEC11A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19528" y="1639575"/>
            <a:ext cx="3318836" cy="358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017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תמונה שמכילה ציור, חולצה&#10;&#10;התיאור נוצר באופן אוטומטי">
            <a:extLst>
              <a:ext uri="{FF2B5EF4-FFF2-40B4-BE49-F238E27FC236}">
                <a16:creationId xmlns:a16="http://schemas.microsoft.com/office/drawing/2014/main" id="{B40D7CA0-2429-42C6-954F-18AA7F9723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33" r="17897" b="1"/>
          <a:stretch/>
        </p:blipFill>
        <p:spPr>
          <a:xfrm>
            <a:off x="7837371" y="237744"/>
            <a:ext cx="4124416" cy="638251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91D1FF4-7F97-4936-9A4C-9FB71D8FB4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7744" y="237744"/>
            <a:ext cx="7652977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7654534F-10D9-4968-AD30-56A693B9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פתרונות מוצעים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88C6FCB-A7E3-4702-89CB-768A41518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1974574"/>
            <a:ext cx="6281928" cy="406046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עבודה על סנכרון והידוק שיתופי הפעולה בין המערכות השונות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מתן תמיכה למשפחות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מתן נראות לילדים במרחבים השונים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לתכנן את היום שאחרי  </a:t>
            </a:r>
          </a:p>
          <a:p>
            <a:pPr>
              <a:buFont typeface="Wingdings" panose="05000000000000000000" pitchFamily="2" charset="2"/>
              <a:buChar char="Ø"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50602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77B1DEB-1638-462A-9ABD-0094349BD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עבודה על סנכרון והידוק שיתופי הפעולה בין המערכות השונות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dirty="0"/>
          </a:p>
        </p:txBody>
      </p:sp>
      <p:pic>
        <p:nvPicPr>
          <p:cNvPr id="4" name="מציין מיקום תוכן 3">
            <a:extLst>
              <a:ext uri="{FF2B5EF4-FFF2-40B4-BE49-F238E27FC236}">
                <a16:creationId xmlns:a16="http://schemas.microsoft.com/office/drawing/2014/main" id="{B8668CBB-7EEB-4E32-9CAA-B0077E7471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4886" y="2345635"/>
            <a:ext cx="4346917" cy="349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96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8E5EF5F-531D-4B36-AB7E-86DB9FDC1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מתן תמיכה למשפחות 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dirty="0"/>
          </a:p>
        </p:txBody>
      </p:sp>
      <p:pic>
        <p:nvPicPr>
          <p:cNvPr id="4" name="מציין מיקום תוכן 3">
            <a:extLst>
              <a:ext uri="{FF2B5EF4-FFF2-40B4-BE49-F238E27FC236}">
                <a16:creationId xmlns:a16="http://schemas.microsoft.com/office/drawing/2014/main" id="{49BBD0F3-D23B-4997-88BE-8EE2B04009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81157" y="2120348"/>
            <a:ext cx="4164037" cy="374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867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סבון">
  <a:themeElements>
    <a:clrScheme name="סבון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סבון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סבון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231</Words>
  <Application>Microsoft Office PowerPoint</Application>
  <PresentationFormat>מסך רחב</PresentationFormat>
  <Paragraphs>50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7" baseType="lpstr">
      <vt:lpstr>Century Gothic</vt:lpstr>
      <vt:lpstr>David</vt:lpstr>
      <vt:lpstr>Garamond</vt:lpstr>
      <vt:lpstr>Wingdings</vt:lpstr>
      <vt:lpstr>סבון</vt:lpstr>
      <vt:lpstr>כיצד ניתן להגן על ילדים כשלא רואים אותם?  מקומה של הקהילה בתקופה של בידוד ושיתוק חברתי</vt:lpstr>
      <vt:lpstr>קורונה מגיפה עולמית  COVID19 Pandemics</vt:lpstr>
      <vt:lpstr>הגנה על ילדים: על מי אנחנו מדברים?</vt:lpstr>
      <vt:lpstr>על איזה סיכון אנחנו מדברים?</vt:lpstr>
      <vt:lpstr>ממה מורכבת הגנה על ילדים ומה האתגרים שלה בתקופה זו ?</vt:lpstr>
      <vt:lpstr>אתגרי הגנה על ילדים</vt:lpstr>
      <vt:lpstr>פתרונות מוצעים</vt:lpstr>
      <vt:lpstr>עבודה על סנכרון והידוק שיתופי הפעולה בין המערכות השונות </vt:lpstr>
      <vt:lpstr>מתן תמיכה למשפחות  </vt:lpstr>
      <vt:lpstr>מתן נראות לילדים במרחבים השונים  </vt:lpstr>
      <vt:lpstr>לתכנן את היום שאחרי   </vt:lpstr>
      <vt:lpstr>לסיום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איך ניתן להגן על ילדים בתקופה של בידוד ושיתוק חברתי? תפקידה של הקהילה</dc:title>
  <dc:creator>כרמית כץ</dc:creator>
  <cp:lastModifiedBy>Eyal Diamant</cp:lastModifiedBy>
  <cp:revision>4</cp:revision>
  <dcterms:created xsi:type="dcterms:W3CDTF">2020-04-04T02:09:48Z</dcterms:created>
  <dcterms:modified xsi:type="dcterms:W3CDTF">2020-05-03T12:28:11Z</dcterms:modified>
</cp:coreProperties>
</file>