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29"/>
  </p:notesMasterIdLst>
  <p:sldIdLst>
    <p:sldId id="274" r:id="rId5"/>
    <p:sldId id="332" r:id="rId6"/>
    <p:sldId id="277" r:id="rId7"/>
    <p:sldId id="280" r:id="rId8"/>
    <p:sldId id="330" r:id="rId9"/>
    <p:sldId id="281" r:id="rId10"/>
    <p:sldId id="311" r:id="rId11"/>
    <p:sldId id="329" r:id="rId12"/>
    <p:sldId id="312" r:id="rId13"/>
    <p:sldId id="315" r:id="rId14"/>
    <p:sldId id="317" r:id="rId15"/>
    <p:sldId id="321" r:id="rId16"/>
    <p:sldId id="342" r:id="rId17"/>
    <p:sldId id="337" r:id="rId18"/>
    <p:sldId id="339" r:id="rId19"/>
    <p:sldId id="338" r:id="rId20"/>
    <p:sldId id="340" r:id="rId21"/>
    <p:sldId id="325" r:id="rId22"/>
    <p:sldId id="322" r:id="rId23"/>
    <p:sldId id="326" r:id="rId24"/>
    <p:sldId id="335" r:id="rId25"/>
    <p:sldId id="336" r:id="rId26"/>
    <p:sldId id="328" r:id="rId27"/>
    <p:sldId id="3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8673" autoAdjust="0"/>
  </p:normalViewPr>
  <p:slideViewPr>
    <p:cSldViewPr snapToGrid="0">
      <p:cViewPr varScale="1">
        <p:scale>
          <a:sx n="49" d="100"/>
          <a:sy n="49" d="100"/>
        </p:scale>
        <p:origin x="133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EE7C6-BEE8-4853-A09F-A529EF3515D1}"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E3115-8739-400D-9711-23E2F0BF4710}" type="slidenum">
              <a:rPr lang="en-US" smtClean="0"/>
              <a:t>‹#›</a:t>
            </a:fld>
            <a:endParaRPr lang="en-US"/>
          </a:p>
        </p:txBody>
      </p:sp>
    </p:spTree>
    <p:extLst>
      <p:ext uri="{BB962C8B-B14F-4D97-AF65-F5344CB8AC3E}">
        <p14:creationId xmlns:p14="http://schemas.microsoft.com/office/powerpoint/2010/main" val="306801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5800" y="1143000"/>
            <a:ext cx="5486400" cy="3086100"/>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740E0F93-658D-4B9E-B5BD-59C400404E35}" type="slidenum">
              <a:rPr lang="he-IL" smtClean="0"/>
              <a:t>1</a:t>
            </a:fld>
            <a:endParaRPr lang="he-IL" dirty="0"/>
          </a:p>
        </p:txBody>
      </p:sp>
    </p:spTree>
    <p:extLst>
      <p:ext uri="{BB962C8B-B14F-4D97-AF65-F5344CB8AC3E}">
        <p14:creationId xmlns:p14="http://schemas.microsoft.com/office/powerpoint/2010/main" val="237657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E3115-8739-400D-9711-23E2F0BF4710}" type="slidenum">
              <a:rPr lang="en-US" smtClean="0"/>
              <a:t>4</a:t>
            </a:fld>
            <a:endParaRPr lang="en-US"/>
          </a:p>
        </p:txBody>
      </p:sp>
    </p:spTree>
    <p:extLst>
      <p:ext uri="{BB962C8B-B14F-4D97-AF65-F5344CB8AC3E}">
        <p14:creationId xmlns:p14="http://schemas.microsoft.com/office/powerpoint/2010/main" val="173679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707F9-F9C7-40AD-9801-D444F591DA0E}"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3569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5800" y="1143000"/>
            <a:ext cx="5486400" cy="3086100"/>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740E0F93-658D-4B9E-B5BD-59C400404E35}" type="slidenum">
              <a:rPr lang="he-IL" smtClean="0"/>
              <a:t>24</a:t>
            </a:fld>
            <a:endParaRPr lang="he-IL" dirty="0"/>
          </a:p>
        </p:txBody>
      </p:sp>
    </p:spTree>
    <p:extLst>
      <p:ext uri="{BB962C8B-B14F-4D97-AF65-F5344CB8AC3E}">
        <p14:creationId xmlns:p14="http://schemas.microsoft.com/office/powerpoint/2010/main" val="120056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5A515A-8249-463E-8F4B-0C807A9777A4}"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59378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A515A-8249-463E-8F4B-0C807A9777A4}"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222101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A515A-8249-463E-8F4B-0C807A9777A4}"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1113841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Date Placeholder 14"/>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402998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BEBD9AB9-9A3A-4DB5-B5C3-256E5DF06080}"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6151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312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9004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016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729259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858750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9" name="Slide Number Placeholder 8"/>
          <p:cNvSpPr>
            <a:spLocks noGrp="1"/>
          </p:cNvSpPr>
          <p:nvPr>
            <p:ph type="sldNum" sz="quarter" idx="15"/>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356131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A515A-8249-463E-8F4B-0C807A9777A4}"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191605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9" name="Slide Number Placeholder 8"/>
          <p:cNvSpPr>
            <a:spLocks noGrp="1"/>
          </p:cNvSpPr>
          <p:nvPr>
            <p:ph type="sldNum" sz="quarter" idx="11"/>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61824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726262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2032095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DD7B-B76D-4BEF-ADB3-46426BE742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B3E2F0-1950-49A1-AAAE-8DBF68FE2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66E87C-0E0C-46B9-A469-0905E5836A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514D505-B989-4408-8A8F-046039F65A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718794-62AA-4B20-AC60-0BF99D018C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605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E06E-0F3E-461A-8415-3FC7452A856D}"/>
              </a:ext>
            </a:extLst>
          </p:cNvPr>
          <p:cNvSpPr>
            <a:spLocks noGrp="1"/>
          </p:cNvSpPr>
          <p:nvPr>
            <p:ph type="title"/>
          </p:nvPr>
        </p:nvSpPr>
        <p:spPr/>
        <p:txBody>
          <a:bodyPr>
            <a:normAutofit/>
          </a:bodyPr>
          <a:lstStyle>
            <a:lvl1pPr algn="ctr">
              <a:defRPr sz="4000" b="1">
                <a:solidFill>
                  <a:srgbClr val="0070C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90B9475-80BD-42DC-A25E-8BD521A44A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11ECA-7137-4AB9-8029-9028799D1E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67BA04-FAC0-4936-8E7C-E6BEAA1FC9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2FC590-71FE-4D4D-8068-FB033266E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621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50D7-5CBF-4B3F-A0D0-1E16B747C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9F932B-7D49-4E56-8F81-C49AA87528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D2B38E-A1BC-4A6C-A27F-A0718E566F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F3A3D3-1DFC-4165-8BD3-A24D6A97ED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412CDD-F3E3-472D-9A2D-926F0A40F1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031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5F53-0893-4964-9113-C7E2D5F33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59415-EAC1-457A-ADD0-C9A179979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3016D-EACE-458F-96F4-C08A96E852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F00CF-B7A1-4833-BE81-3F9F518436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E4DB7CC-9802-43C9-B5EC-7EDBA72AF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4587BD-7F9A-45F0-B5B7-7DEBE262F1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935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E3D-D57E-4319-9B90-75E1434151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37677E-B553-4081-A747-FA601FEE20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41E017-E051-4333-B9BE-CC5FBCD34B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E68F1D-D0CB-44F7-9B03-8FE109A18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969D9-772B-4EE7-82E5-C84FCF797E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54D7FA-A7D3-4185-AB20-03B488B387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FE747D2-49F8-4FC1-8EF7-72EF4CA5E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7E9394-CAD6-4602-A077-2A983F726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74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B369-6AFB-41FE-A733-172AA00A6BC1}"/>
              </a:ext>
            </a:extLst>
          </p:cNvPr>
          <p:cNvSpPr>
            <a:spLocks noGrp="1"/>
          </p:cNvSpPr>
          <p:nvPr>
            <p:ph type="title"/>
          </p:nvPr>
        </p:nvSpPr>
        <p:spPr/>
        <p:txBody>
          <a:bodyPr>
            <a:normAutofit/>
          </a:bodyPr>
          <a:lstStyle>
            <a:lvl1pPr algn="ctr">
              <a:defRPr sz="4000" b="1">
                <a:solidFill>
                  <a:srgbClr val="0070C0"/>
                </a:solidFill>
              </a:defRPr>
            </a:lvl1pPr>
          </a:lstStyle>
          <a:p>
            <a:r>
              <a:rPr lang="en-US"/>
              <a:t>Click to edit Master title style</a:t>
            </a:r>
          </a:p>
        </p:txBody>
      </p:sp>
      <p:sp>
        <p:nvSpPr>
          <p:cNvPr id="3" name="Date Placeholder 2">
            <a:extLst>
              <a:ext uri="{FF2B5EF4-FFF2-40B4-BE49-F238E27FC236}">
                <a16:creationId xmlns:a16="http://schemas.microsoft.com/office/drawing/2014/main" id="{966A9815-E2D6-4A2D-87E2-E226A1C476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BACD075-81EA-4706-BFF9-ED6056AF8D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A49DF01-37AF-4E2E-B27B-F9DFEB5DE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22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DE614-9C37-4D23-BE92-31DA1E15C6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A17D093-0E43-4C0E-866B-DA99A08486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701C2A1-1D4F-4144-8384-F85CF9892B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962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5A515A-8249-463E-8F4B-0C807A9777A4}"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1274068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16FE-3750-42B3-A200-E46EBA180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2CCDB-5147-4D1E-9AEA-0C201FC9E1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53B90-E842-45A7-9C27-A3B72E2A86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0869B-D9D2-4620-9036-0FD7251D5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C25D3CE-C8B5-4009-A487-F2EBBB38DF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405ECE-B57A-4C2D-9C2C-4BE139B750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12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CBA-F2D1-47CF-98E6-94C7E3F4C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05834A-DF1D-4AC8-92AB-B7921783D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49650A-4DDE-485E-920F-C51B917F0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BEC54-AF5C-4A0C-9AF9-492197A5C2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BFCCB3-4ABB-4B35-B9A1-772434292E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2CF35FE-F0D6-42EE-BA2D-C5AF52EC8C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95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4D59-5D93-4083-BEE2-AD6A5366D3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6687C2-1A5F-4803-9755-143A91B2AC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67910-1D86-4815-8F58-8DD99DD8C0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EE26C8-6F4F-4325-99EF-2CD0EBA50E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595994-4711-42DF-9C8A-CE658CA15A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368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DBD9A-D0E1-45F7-A1A9-CCE150205E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BF8959-EB1C-4F32-ADFA-0FF0E6E24A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94C95-D2C0-4666-8AB3-F69BC842F5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938725-EBB7-4CCA-9306-9138333BB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5BA5D9-9470-42A8-8E7B-90DD423BA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590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716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867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82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829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730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10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5A515A-8249-463E-8F4B-0C807A9777A4}"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1330096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60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27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27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32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32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5A515A-8249-463E-8F4B-0C807A9777A4}"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284646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5A515A-8249-463E-8F4B-0C807A9777A4}"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391416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A515A-8249-463E-8F4B-0C807A9777A4}"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174981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5A515A-8249-463E-8F4B-0C807A9777A4}"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403798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5A515A-8249-463E-8F4B-0C807A9777A4}"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5BE39D-74F9-48A0-AC7E-C20508764BF3}" type="slidenum">
              <a:rPr lang="en-US" smtClean="0"/>
              <a:t>‹#›</a:t>
            </a:fld>
            <a:endParaRPr lang="en-US"/>
          </a:p>
        </p:txBody>
      </p:sp>
    </p:spTree>
    <p:extLst>
      <p:ext uri="{BB962C8B-B14F-4D97-AF65-F5344CB8AC3E}">
        <p14:creationId xmlns:p14="http://schemas.microsoft.com/office/powerpoint/2010/main" val="68375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A515A-8249-463E-8F4B-0C807A9777A4}" type="datetimeFigureOut">
              <a:rPr lang="en-US" smtClean="0"/>
              <a:t>4/14/2020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BE39D-74F9-48A0-AC7E-C20508764BF3}" type="slidenum">
              <a:rPr lang="en-US" smtClean="0"/>
              <a:t>‹#›</a:t>
            </a:fld>
            <a:endParaRPr lang="en-US"/>
          </a:p>
        </p:txBody>
      </p:sp>
      <p:pic>
        <p:nvPicPr>
          <p:cNvPr id="8" name="Picture 7">
            <a:extLst>
              <a:ext uri="{FF2B5EF4-FFF2-40B4-BE49-F238E27FC236}">
                <a16:creationId xmlns:a16="http://schemas.microsoft.com/office/drawing/2014/main" id="{604EFB9A-20F9-401C-8D26-806256E7D1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05" y="57013"/>
            <a:ext cx="1158611" cy="1325563"/>
          </a:xfrm>
          <a:prstGeom prst="rect">
            <a:avLst/>
          </a:prstGeom>
        </p:spPr>
      </p:pic>
      <p:pic>
        <p:nvPicPr>
          <p:cNvPr id="10" name="Picture 9">
            <a:extLst>
              <a:ext uri="{FF2B5EF4-FFF2-40B4-BE49-F238E27FC236}">
                <a16:creationId xmlns:a16="http://schemas.microsoft.com/office/drawing/2014/main" id="{963AC398-C38A-4ABC-AAF8-B4B5058FD1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94504" y="-202"/>
            <a:ext cx="1437862" cy="1240508"/>
          </a:xfrm>
          <a:prstGeom prst="rect">
            <a:avLst/>
          </a:prstGeom>
        </p:spPr>
      </p:pic>
    </p:spTree>
    <p:extLst>
      <p:ext uri="{BB962C8B-B14F-4D97-AF65-F5344CB8AC3E}">
        <p14:creationId xmlns:p14="http://schemas.microsoft.com/office/powerpoint/2010/main" val="215120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0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3710E8B9-8185-411C-9FE9-5D5EA69585FE}" type="datetimeFigureOut">
              <a:rPr lang="en-US" smtClean="0">
                <a:solidFill>
                  <a:srgbClr val="FEFAC9"/>
                </a:solidFill>
              </a:rPr>
              <a:pPr/>
              <a:t>4/14/2020</a:t>
            </a:fld>
            <a:endParaRPr lang="en-US">
              <a:solidFill>
                <a:srgbClr val="FEFAC9"/>
              </a:solidFill>
            </a:endParaRPr>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EBD9AB9-9A3A-4DB5-B5C3-256E5DF06080}"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pic>
        <p:nvPicPr>
          <p:cNvPr id="7" name="Picture 6">
            <a:extLst>
              <a:ext uri="{FF2B5EF4-FFF2-40B4-BE49-F238E27FC236}">
                <a16:creationId xmlns:a16="http://schemas.microsoft.com/office/drawing/2014/main" id="{03778F37-6B61-49D0-A8B3-A1B33750CE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767" y="59634"/>
            <a:ext cx="1073294" cy="1227952"/>
          </a:xfrm>
          <a:prstGeom prst="rect">
            <a:avLst/>
          </a:prstGeom>
        </p:spPr>
      </p:pic>
      <p:pic>
        <p:nvPicPr>
          <p:cNvPr id="8" name="Picture 7">
            <a:extLst>
              <a:ext uri="{FF2B5EF4-FFF2-40B4-BE49-F238E27FC236}">
                <a16:creationId xmlns:a16="http://schemas.microsoft.com/office/drawing/2014/main" id="{2F51C7E7-32D8-4752-9BCD-090CDCC62A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02423" y="57013"/>
            <a:ext cx="1334184" cy="1151061"/>
          </a:xfrm>
          <a:prstGeom prst="rect">
            <a:avLst/>
          </a:prstGeom>
        </p:spPr>
      </p:pic>
    </p:spTree>
    <p:extLst>
      <p:ext uri="{BB962C8B-B14F-4D97-AF65-F5344CB8AC3E}">
        <p14:creationId xmlns:p14="http://schemas.microsoft.com/office/powerpoint/2010/main" val="21226942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6AA87-4BCB-4BE0-89A0-DE448780A1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B96C7A-77C7-490F-9742-F8F4F3F90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F5D8D-EB40-4ACA-B62C-2A028F33D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5FFCBE-47E6-4E20-B4A8-BA184EDF3D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F7FEC55-8DAC-4A55-BCBC-266762D5A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B79D46C-06CB-4DE8-BBBD-B0554A9A9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73F14C-0171-4C13-AB37-B57C3567416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5F117BE-2652-4583-8E05-FC3E3FFEC0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767" y="59634"/>
            <a:ext cx="1073294" cy="1227952"/>
          </a:xfrm>
          <a:prstGeom prst="rect">
            <a:avLst/>
          </a:prstGeom>
        </p:spPr>
      </p:pic>
      <p:pic>
        <p:nvPicPr>
          <p:cNvPr id="10" name="Picture 9">
            <a:extLst>
              <a:ext uri="{FF2B5EF4-FFF2-40B4-BE49-F238E27FC236}">
                <a16:creationId xmlns:a16="http://schemas.microsoft.com/office/drawing/2014/main" id="{90C45A5B-C9D1-494A-8B44-2A4072D93A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02423" y="57013"/>
            <a:ext cx="1334184" cy="1151061"/>
          </a:xfrm>
          <a:prstGeom prst="rect">
            <a:avLst/>
          </a:prstGeom>
        </p:spPr>
      </p:pic>
    </p:spTree>
    <p:extLst>
      <p:ext uri="{BB962C8B-B14F-4D97-AF65-F5344CB8AC3E}">
        <p14:creationId xmlns:p14="http://schemas.microsoft.com/office/powerpoint/2010/main" val="3150092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E8B9-8185-411C-9FE9-5D5EA69585FE}" type="datetimeFigureOut">
              <a:rPr lang="en-US" smtClean="0">
                <a:solidFill>
                  <a:prstClr val="black">
                    <a:tint val="75000"/>
                  </a:prstClr>
                </a:solidFill>
              </a:rPr>
              <a:pPr/>
              <a:t>4/14/2020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D9AB9-9A3A-4DB5-B5C3-256E5DF06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1664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ochay.nadan@mail.huji.ac.i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hyperlink" Target="https://dulwichcentre.com.au/the-tree-of-life/" TargetMode="External"/><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5.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hyperlink" Target="mailto:Yochay.nadan@mail.huji.ac.il"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image" Target="../media/image12.jfif"/><Relationship Id="rId7" Type="http://schemas.openxmlformats.org/officeDocument/2006/relationships/image" Target="../media/image16.jfif"/><Relationship Id="rId2" Type="http://schemas.openxmlformats.org/officeDocument/2006/relationships/image" Target="../media/image11.jfif"/><Relationship Id="rId1" Type="http://schemas.openxmlformats.org/officeDocument/2006/relationships/slideLayout" Target="../slideLayouts/slideLayout24.xml"/><Relationship Id="rId6" Type="http://schemas.openxmlformats.org/officeDocument/2006/relationships/image" Target="../media/image15.jfif"/><Relationship Id="rId5" Type="http://schemas.openxmlformats.org/officeDocument/2006/relationships/image" Target="../media/image14.jfif"/><Relationship Id="rId4" Type="http://schemas.openxmlformats.org/officeDocument/2006/relationships/image" Target="../media/image13.jfif"/><Relationship Id="rId9" Type="http://schemas.openxmlformats.org/officeDocument/2006/relationships/image" Target="../media/image18.jf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5489240" y="4789472"/>
            <a:ext cx="6800264" cy="1337990"/>
          </a:xfrm>
        </p:spPr>
        <p:txBody>
          <a:bodyPr>
            <a:normAutofit/>
          </a:bodyPr>
          <a:lstStyle/>
          <a:p>
            <a:pPr rtl="1"/>
            <a:r>
              <a:rPr lang="he-IL" sz="2800" b="1" dirty="0">
                <a:cs typeface="+mj-cs"/>
              </a:rPr>
              <a:t>ד"ר יוחאי נדן</a:t>
            </a:r>
          </a:p>
          <a:p>
            <a:pPr rtl="1"/>
            <a:r>
              <a:rPr lang="en-US" sz="2800" dirty="0">
                <a:cs typeface="+mj-cs"/>
                <a:hlinkClick r:id="rId3"/>
              </a:rPr>
              <a:t>yochay.nadan@mail.huji.ac.il</a:t>
            </a:r>
            <a:r>
              <a:rPr lang="en-US" sz="2800" dirty="0">
                <a:cs typeface="+mj-cs"/>
              </a:rPr>
              <a:t> </a:t>
            </a:r>
            <a:endParaRPr lang="he-IL" sz="2800" dirty="0">
              <a:cs typeface="+mj-cs"/>
            </a:endParaRPr>
          </a:p>
          <a:p>
            <a:pPr algn="ctr"/>
            <a:endParaRPr lang="he-IL" b="1" dirty="0">
              <a:cs typeface="+mj-cs"/>
            </a:endParaRPr>
          </a:p>
          <a:p>
            <a:pPr algn="ctr"/>
            <a:endParaRPr lang="he-IL" b="1" dirty="0"/>
          </a:p>
        </p:txBody>
      </p:sp>
      <p:sp>
        <p:nvSpPr>
          <p:cNvPr id="2" name="כותרת 1"/>
          <p:cNvSpPr>
            <a:spLocks noGrp="1"/>
          </p:cNvSpPr>
          <p:nvPr>
            <p:ph type="ctrTitle"/>
          </p:nvPr>
        </p:nvSpPr>
        <p:spPr>
          <a:xfrm>
            <a:off x="5722072" y="2115128"/>
            <a:ext cx="6334601" cy="2517410"/>
          </a:xfrm>
        </p:spPr>
        <p:txBody>
          <a:bodyPr>
            <a:noAutofit/>
          </a:bodyPr>
          <a:lstStyle/>
          <a:p>
            <a:pPr rtl="1"/>
            <a:r>
              <a:rPr lang="he-IL" dirty="0"/>
              <a:t>טיפול נרטיבי בילדים המתמודדים עם ההשפעות של טראומה</a:t>
            </a:r>
            <a:endParaRPr lang="en-GB" dirty="0"/>
          </a:p>
        </p:txBody>
      </p:sp>
      <p:pic>
        <p:nvPicPr>
          <p:cNvPr id="6" name="Picture 2" descr="C:\Documents and Settings\Yochay\My Documents\course-narrative therapy\pics\resilience-brain-trauma-300x200.jpg"/>
          <p:cNvPicPr>
            <a:picLocks noChangeAspect="1" noChangeArrowheads="1"/>
          </p:cNvPicPr>
          <p:nvPr/>
        </p:nvPicPr>
        <p:blipFill>
          <a:blip r:embed="rId4" cstate="print"/>
          <a:srcRect/>
          <a:stretch>
            <a:fillRect/>
          </a:stretch>
        </p:blipFill>
        <p:spPr bwMode="auto">
          <a:xfrm>
            <a:off x="0" y="1854565"/>
            <a:ext cx="5722073" cy="3814715"/>
          </a:xfrm>
          <a:prstGeom prst="rect">
            <a:avLst/>
          </a:prstGeom>
          <a:noFill/>
        </p:spPr>
      </p:pic>
    </p:spTree>
    <p:extLst>
      <p:ext uri="{BB962C8B-B14F-4D97-AF65-F5344CB8AC3E}">
        <p14:creationId xmlns:p14="http://schemas.microsoft.com/office/powerpoint/2010/main" val="3365237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e-IL" sz="6000" b="1" dirty="0">
                <a:solidFill>
                  <a:srgbClr val="0070C0"/>
                </a:solidFill>
              </a:rPr>
              <a:t>רעיונות מרכזיים לטיפול בטראומה</a:t>
            </a:r>
            <a:endParaRPr lang="en-US" sz="6000" b="1" dirty="0">
              <a:solidFill>
                <a:srgbClr val="0070C0"/>
              </a:solidFill>
            </a:endParaRPr>
          </a:p>
        </p:txBody>
      </p:sp>
      <p:sp>
        <p:nvSpPr>
          <p:cNvPr id="3" name="Content Placeholder 2"/>
          <p:cNvSpPr>
            <a:spLocks noGrp="1"/>
          </p:cNvSpPr>
          <p:nvPr>
            <p:ph idx="1"/>
          </p:nvPr>
        </p:nvSpPr>
        <p:spPr/>
        <p:txBody>
          <a:bodyPr>
            <a:normAutofit lnSpcReduction="10000"/>
          </a:bodyPr>
          <a:lstStyle/>
          <a:p>
            <a:pPr marL="514350" indent="-514350" algn="r" rtl="1">
              <a:buFont typeface="+mj-lt"/>
              <a:buAutoNum type="arabicPeriod" startAt="2"/>
            </a:pPr>
            <a:r>
              <a:rPr lang="he-IL" b="1" dirty="0"/>
              <a:t>חיפוש שני סיפורים</a:t>
            </a:r>
            <a:br>
              <a:rPr lang="en-US" sz="2800" dirty="0"/>
            </a:br>
            <a:r>
              <a:rPr lang="he-IL" sz="2800" dirty="0"/>
              <a:t>עמדת המטפל - האזנה כפולה:</a:t>
            </a:r>
          </a:p>
          <a:p>
            <a:pPr marL="1071563" lvl="1" indent="-173038" algn="r" rtl="1"/>
            <a:r>
              <a:rPr lang="he-IL" sz="2400" dirty="0"/>
              <a:t>סיפור הטראומה והשפעותיה </a:t>
            </a:r>
          </a:p>
          <a:p>
            <a:pPr marL="1071563" lvl="1" indent="-173038" algn="r" rtl="1"/>
            <a:r>
              <a:rPr lang="he-IL" sz="2400" dirty="0"/>
              <a:t>סיפור ההתמודדות של הילד עם הטראומה</a:t>
            </a:r>
          </a:p>
          <a:p>
            <a:pPr marL="514350" indent="-514350">
              <a:buNone/>
            </a:pPr>
            <a:endParaRPr lang="en-US" sz="2800" i="1" dirty="0"/>
          </a:p>
          <a:p>
            <a:pPr marL="514350" indent="-514350">
              <a:buNone/>
            </a:pPr>
            <a:r>
              <a:rPr lang="en-US" sz="2800" i="1" dirty="0"/>
              <a:t>				No one is a passive recipient of trauma (White, 2004)</a:t>
            </a:r>
          </a:p>
          <a:p>
            <a:pPr marL="514350" indent="-514350" algn="r" rtl="1"/>
            <a:r>
              <a:rPr lang="he-IL" sz="2800" dirty="0"/>
              <a:t>אנשים תמיד עושים צעדים במטרה לצמצם את השפעותיה של הטראומה שהם עוברים או עברו</a:t>
            </a:r>
          </a:p>
          <a:p>
            <a:pPr marL="514350" indent="-514350" algn="r" rtl="1"/>
            <a:r>
              <a:rPr lang="he-IL" sz="2800" dirty="0"/>
              <a:t>האופן בו אנשים מגיבים לטראומה מתבסס על אותם הדברים שהם מעריכים בחייהם (ערכים, אמונות וכו')</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00201"/>
            <a:ext cx="4304913" cy="2029459"/>
          </a:xfrm>
          <a:prstGeom prst="rect">
            <a:avLst/>
          </a:prstGeom>
        </p:spPr>
      </p:pic>
    </p:spTree>
    <p:extLst>
      <p:ext uri="{BB962C8B-B14F-4D97-AF65-F5344CB8AC3E}">
        <p14:creationId xmlns:p14="http://schemas.microsoft.com/office/powerpoint/2010/main" val="65648519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he-IL" sz="6000" b="1" dirty="0">
                <a:solidFill>
                  <a:srgbClr val="0070C0"/>
                </a:solidFill>
              </a:rPr>
              <a:t>פירוק (דה-קונסטרוקציה) של יחסי הכח</a:t>
            </a:r>
            <a:endParaRPr lang="en-US" sz="6000" b="1" dirty="0">
              <a:solidFill>
                <a:srgbClr val="0070C0"/>
              </a:solidFill>
            </a:endParaRPr>
          </a:p>
        </p:txBody>
      </p:sp>
      <p:sp>
        <p:nvSpPr>
          <p:cNvPr id="3" name="Content Placeholder 2"/>
          <p:cNvSpPr>
            <a:spLocks noGrp="1"/>
          </p:cNvSpPr>
          <p:nvPr>
            <p:ph idx="1"/>
          </p:nvPr>
        </p:nvSpPr>
        <p:spPr/>
        <p:txBody>
          <a:bodyPr>
            <a:normAutofit fontScale="92500" lnSpcReduction="20000"/>
          </a:bodyPr>
          <a:lstStyle/>
          <a:p>
            <a:pPr algn="r" rtl="1">
              <a:buNone/>
            </a:pPr>
            <a:r>
              <a:rPr lang="he-IL" dirty="0"/>
              <a:t>בהתבסס על רעיונותיו של פוקו: </a:t>
            </a:r>
          </a:p>
          <a:p>
            <a:pPr algn="r" rtl="1">
              <a:buNone/>
            </a:pPr>
            <a:r>
              <a:rPr lang="he-IL" dirty="0"/>
              <a:t>לפוגע יש את הכח להגדיר את סיפור הפגיעה ואת הזהות של הנפגע/ת </a:t>
            </a:r>
            <a:endParaRPr lang="en-US" dirty="0"/>
          </a:p>
          <a:p>
            <a:pPr algn="r" rtl="1"/>
            <a:endParaRPr lang="he-IL" dirty="0"/>
          </a:p>
          <a:p>
            <a:pPr algn="r" rtl="1">
              <a:buNone/>
            </a:pPr>
            <a:r>
              <a:rPr lang="he-IL" dirty="0"/>
              <a:t>פיתוח מודעות וחשיפת הבדלי הכח באמצעות שאלות על פערי כח בתחומים הבאים:</a:t>
            </a:r>
            <a:endParaRPr lang="en-US" dirty="0"/>
          </a:p>
          <a:p>
            <a:pPr marL="514350" indent="-514350" algn="r" rtl="1">
              <a:buFont typeface="+mj-lt"/>
              <a:buAutoNum type="arabicPeriod"/>
            </a:pPr>
            <a:r>
              <a:rPr lang="he-IL" dirty="0"/>
              <a:t>גופני</a:t>
            </a:r>
            <a:endParaRPr lang="en-US" dirty="0"/>
          </a:p>
          <a:p>
            <a:pPr marL="514350" indent="-514350" algn="r" rtl="1">
              <a:buFont typeface="+mj-lt"/>
              <a:buAutoNum type="arabicPeriod"/>
            </a:pPr>
            <a:r>
              <a:rPr lang="he-IL" dirty="0"/>
              <a:t>חברתי</a:t>
            </a:r>
            <a:endParaRPr lang="en-US" dirty="0"/>
          </a:p>
          <a:p>
            <a:pPr marL="514350" indent="-514350" algn="r" rtl="1">
              <a:buFont typeface="+mj-lt"/>
              <a:buAutoNum type="arabicPeriod"/>
            </a:pPr>
            <a:r>
              <a:rPr lang="he-IL" dirty="0"/>
              <a:t>אינטלקטואלי</a:t>
            </a:r>
            <a:endParaRPr lang="en-US" dirty="0"/>
          </a:p>
          <a:p>
            <a:pPr marL="514350" indent="-514350" algn="r" rtl="1">
              <a:buFont typeface="+mj-lt"/>
              <a:buAutoNum type="arabicPeriod"/>
            </a:pPr>
            <a:r>
              <a:rPr lang="he-IL" dirty="0"/>
              <a:t>פסיכולוגי</a:t>
            </a:r>
            <a:endParaRPr lang="en-US" dirty="0"/>
          </a:p>
          <a:p>
            <a:pPr marL="514350" indent="-514350" algn="r" rtl="1">
              <a:buFont typeface="+mj-lt"/>
              <a:buAutoNum type="arabicPeriod"/>
            </a:pPr>
            <a:r>
              <a:rPr lang="he-IL" dirty="0"/>
              <a:t>כח מיני</a:t>
            </a:r>
            <a:endParaRPr lang="en-US" dirty="0"/>
          </a:p>
        </p:txBody>
      </p:sp>
      <p:sp>
        <p:nvSpPr>
          <p:cNvPr id="4" name="TextBox 3"/>
          <p:cNvSpPr txBox="1"/>
          <p:nvPr/>
        </p:nvSpPr>
        <p:spPr>
          <a:xfrm>
            <a:off x="1847528" y="6093297"/>
            <a:ext cx="2952328" cy="461665"/>
          </a:xfrm>
          <a:prstGeom prst="rect">
            <a:avLst/>
          </a:prstGeom>
          <a:noFill/>
        </p:spPr>
        <p:txBody>
          <a:bodyPr wrap="square" rtlCol="0">
            <a:spAutoFit/>
          </a:bodyPr>
          <a:lstStyle/>
          <a:p>
            <a:r>
              <a:rPr lang="en-US" sz="2400" dirty="0">
                <a:solidFill>
                  <a:prstClr val="black"/>
                </a:solidFill>
                <a:latin typeface="Calibri"/>
              </a:rPr>
              <a:t>(</a:t>
            </a:r>
            <a:r>
              <a:rPr lang="en-US" sz="2400" dirty="0" err="1">
                <a:solidFill>
                  <a:prstClr val="black"/>
                </a:solidFill>
                <a:latin typeface="Calibri"/>
              </a:rPr>
              <a:t>Shona</a:t>
            </a:r>
            <a:r>
              <a:rPr lang="en-US" sz="2400" dirty="0">
                <a:solidFill>
                  <a:prstClr val="black"/>
                </a:solidFill>
                <a:latin typeface="Calibri"/>
              </a:rPr>
              <a:t> </a:t>
            </a:r>
            <a:r>
              <a:rPr lang="en-US" sz="2400" dirty="0" err="1">
                <a:solidFill>
                  <a:prstClr val="black"/>
                </a:solidFill>
                <a:latin typeface="Calibri"/>
              </a:rPr>
              <a:t>Russel</a:t>
            </a:r>
            <a:r>
              <a:rPr lang="en-US" sz="2400" dirty="0">
                <a:solidFill>
                  <a:prstClr val="black"/>
                </a:solidFill>
                <a:latin typeface="Calibri"/>
              </a:rPr>
              <a:t>)</a:t>
            </a:r>
          </a:p>
        </p:txBody>
      </p:sp>
    </p:spTree>
    <p:extLst>
      <p:ext uri="{BB962C8B-B14F-4D97-AF65-F5344CB8AC3E}">
        <p14:creationId xmlns:p14="http://schemas.microsoft.com/office/powerpoint/2010/main" val="710108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19256" cy="1143000"/>
          </a:xfrm>
        </p:spPr>
        <p:txBody>
          <a:bodyPr>
            <a:normAutofit/>
          </a:bodyPr>
          <a:lstStyle/>
          <a:p>
            <a:pPr rtl="1"/>
            <a:r>
              <a:rPr lang="he-IL" sz="6000" b="1" dirty="0">
                <a:solidFill>
                  <a:srgbClr val="0070C0"/>
                </a:solidFill>
              </a:rPr>
              <a:t>עץ החיים</a:t>
            </a:r>
          </a:p>
        </p:txBody>
      </p:sp>
      <p:sp>
        <p:nvSpPr>
          <p:cNvPr id="3" name="Content Placeholder 2"/>
          <p:cNvSpPr>
            <a:spLocks noGrp="1"/>
          </p:cNvSpPr>
          <p:nvPr>
            <p:ph idx="1"/>
          </p:nvPr>
        </p:nvSpPr>
        <p:spPr>
          <a:xfrm>
            <a:off x="3378200" y="1790700"/>
            <a:ext cx="6667500" cy="4921842"/>
          </a:xfrm>
        </p:spPr>
        <p:txBody>
          <a:bodyPr>
            <a:normAutofit/>
          </a:bodyPr>
          <a:lstStyle/>
          <a:p>
            <a:pPr marL="0" indent="0" algn="r" rtl="1">
              <a:buNone/>
            </a:pPr>
            <a:r>
              <a:rPr lang="he-IL" dirty="0"/>
              <a:t>פרקטיקה לעבודה עם ילדים המתמודדים עם אתגרים שונים בחייהם. מטרתה:</a:t>
            </a:r>
          </a:p>
          <a:p>
            <a:pPr algn="r" rtl="1"/>
            <a:r>
              <a:rPr lang="he-IL" dirty="0"/>
              <a:t>לבסס לילדים "גדת נהר" טרם הדיבור על הטראומה</a:t>
            </a:r>
          </a:p>
          <a:p>
            <a:pPr algn="r" rtl="1"/>
            <a:r>
              <a:rPr lang="he-IL" dirty="0"/>
              <a:t>לספר סיפור כפול </a:t>
            </a:r>
            <a:r>
              <a:rPr lang="x-none" dirty="0"/>
              <a:t>–</a:t>
            </a:r>
            <a:r>
              <a:rPr lang="he-IL" dirty="0"/>
              <a:t> של הטראומה ושל ההתמודדות עם הטראומה</a:t>
            </a:r>
          </a:p>
          <a:p>
            <a:pPr algn="r" rtl="1"/>
            <a:r>
              <a:rPr lang="he-IL" dirty="0"/>
              <a:t>לאפשר לילדים לתרום לחייהם של אחרים</a:t>
            </a:r>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8200" cy="483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091" y="0"/>
            <a:ext cx="2049909" cy="2623884"/>
          </a:xfrm>
          <a:prstGeom prst="rect">
            <a:avLst/>
          </a:prstGeom>
        </p:spPr>
      </p:pic>
      <p:sp>
        <p:nvSpPr>
          <p:cNvPr id="5" name="TextBox 4"/>
          <p:cNvSpPr txBox="1"/>
          <p:nvPr/>
        </p:nvSpPr>
        <p:spPr>
          <a:xfrm>
            <a:off x="10433764" y="2623884"/>
            <a:ext cx="2827964" cy="369332"/>
          </a:xfrm>
          <a:prstGeom prst="rect">
            <a:avLst/>
          </a:prstGeom>
          <a:noFill/>
        </p:spPr>
        <p:txBody>
          <a:bodyPr wrap="square" rtlCol="0">
            <a:spAutoFit/>
          </a:bodyPr>
          <a:lstStyle/>
          <a:p>
            <a:r>
              <a:rPr lang="en-US" dirty="0" err="1"/>
              <a:t>Ncazelo</a:t>
            </a:r>
            <a:r>
              <a:rPr lang="en-US" dirty="0"/>
              <a:t> </a:t>
            </a:r>
            <a:r>
              <a:rPr lang="en-US" dirty="0" err="1"/>
              <a:t>Ncube</a:t>
            </a:r>
            <a:endParaRPr lang="en-US" dirty="0"/>
          </a:p>
        </p:txBody>
      </p:sp>
      <p:sp>
        <p:nvSpPr>
          <p:cNvPr id="6" name="TextBox 5"/>
          <p:cNvSpPr txBox="1"/>
          <p:nvPr/>
        </p:nvSpPr>
        <p:spPr>
          <a:xfrm>
            <a:off x="571500" y="6375400"/>
            <a:ext cx="4978400" cy="369332"/>
          </a:xfrm>
          <a:prstGeom prst="rect">
            <a:avLst/>
          </a:prstGeom>
          <a:noFill/>
        </p:spPr>
        <p:txBody>
          <a:bodyPr wrap="square" rtlCol="0">
            <a:spAutoFit/>
          </a:bodyPr>
          <a:lstStyle/>
          <a:p>
            <a:r>
              <a:rPr lang="en-US" dirty="0">
                <a:hlinkClick r:id="rId5"/>
              </a:rPr>
              <a:t>https://dulwichcentre.com.au/the-tree-of-life/</a:t>
            </a:r>
            <a:endParaRPr lang="en-US" dirty="0"/>
          </a:p>
        </p:txBody>
      </p:sp>
    </p:spTree>
    <p:extLst>
      <p:ext uri="{BB962C8B-B14F-4D97-AF65-F5344CB8AC3E}">
        <p14:creationId xmlns:p14="http://schemas.microsoft.com/office/powerpoint/2010/main" val="217868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028" y="1417638"/>
            <a:ext cx="3691943" cy="4822422"/>
          </a:xfrm>
        </p:spPr>
      </p:pic>
    </p:spTree>
    <p:extLst>
      <p:ext uri="{BB962C8B-B14F-4D97-AF65-F5344CB8AC3E}">
        <p14:creationId xmlns:p14="http://schemas.microsoft.com/office/powerpoint/2010/main" val="398039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111125"/>
            <a:ext cx="10515600" cy="1325563"/>
          </a:xfrm>
        </p:spPr>
        <p:txBody>
          <a:bodyPr>
            <a:normAutofit/>
          </a:bodyPr>
          <a:lstStyle/>
          <a:p>
            <a:pPr rtl="1"/>
            <a:r>
              <a:rPr lang="he-IL" sz="6000" b="1" dirty="0">
                <a:solidFill>
                  <a:srgbClr val="0070C0"/>
                </a:solidFill>
              </a:rPr>
              <a:t>עץ החיים</a:t>
            </a:r>
          </a:p>
        </p:txBody>
      </p:sp>
      <p:sp>
        <p:nvSpPr>
          <p:cNvPr id="6" name="Content Placeholder 5"/>
          <p:cNvSpPr>
            <a:spLocks noGrp="1"/>
          </p:cNvSpPr>
          <p:nvPr>
            <p:ph idx="1"/>
          </p:nvPr>
        </p:nvSpPr>
        <p:spPr>
          <a:xfrm>
            <a:off x="838200" y="2099469"/>
            <a:ext cx="10515600" cy="4351338"/>
          </a:xfrm>
        </p:spPr>
        <p:txBody>
          <a:bodyPr>
            <a:normAutofit/>
          </a:bodyPr>
          <a:lstStyle/>
          <a:p>
            <a:pPr marL="514350" indent="-514350" algn="r" rtl="1" fontAlgn="base">
              <a:buFont typeface="+mj-lt"/>
              <a:buAutoNum type="arabicPeriod"/>
            </a:pPr>
            <a:r>
              <a:rPr lang="he-IL" sz="3600" b="1" dirty="0">
                <a:solidFill>
                  <a:srgbClr val="FF0000"/>
                </a:solidFill>
              </a:rPr>
              <a:t>עץ החיים</a:t>
            </a:r>
            <a:r>
              <a:rPr lang="he-IL" sz="3600" dirty="0">
                <a:solidFill>
                  <a:srgbClr val="FF0000"/>
                </a:solidFill>
              </a:rPr>
              <a:t> </a:t>
            </a:r>
          </a:p>
          <a:p>
            <a:pPr marL="0" indent="0" algn="r" rtl="1" fontAlgn="base">
              <a:buNone/>
            </a:pPr>
            <a:r>
              <a:rPr lang="he-IL" dirty="0"/>
              <a:t>כל אחד מהילדים מצייר את עץ החיים שלו </a:t>
            </a:r>
            <a:br>
              <a:rPr lang="en-US" dirty="0"/>
            </a:br>
            <a:endParaRPr lang="en-US" dirty="0"/>
          </a:p>
        </p:txBody>
      </p:sp>
      <p:sp>
        <p:nvSpPr>
          <p:cNvPr id="7" name="Title 1"/>
          <p:cNvSpPr txBox="1">
            <a:spLocks/>
          </p:cNvSpPr>
          <p:nvPr/>
        </p:nvSpPr>
        <p:spPr>
          <a:xfrm>
            <a:off x="838200" y="77390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70C0"/>
                </a:solidFill>
                <a:latin typeface="+mj-lt"/>
                <a:ea typeface="+mj-ea"/>
                <a:cs typeface="+mj-cs"/>
              </a:defRPr>
            </a:lvl1pPr>
          </a:lstStyle>
          <a:p>
            <a:pPr rtl="1"/>
            <a:r>
              <a:rPr lang="he-IL" dirty="0">
                <a:solidFill>
                  <a:srgbClr val="FF0000"/>
                </a:solidFill>
              </a:rPr>
              <a:t>למודל ארבעה חלקים:</a:t>
            </a:r>
          </a:p>
        </p:txBody>
      </p:sp>
    </p:spTree>
    <p:extLst>
      <p:ext uri="{BB962C8B-B14F-4D97-AF65-F5344CB8AC3E}">
        <p14:creationId xmlns:p14="http://schemas.microsoft.com/office/powerpoint/2010/main" val="245550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6965" y="0"/>
            <a:ext cx="7418070" cy="6858000"/>
          </a:xfrm>
        </p:spPr>
      </p:pic>
    </p:spTree>
    <p:extLst>
      <p:ext uri="{BB962C8B-B14F-4D97-AF65-F5344CB8AC3E}">
        <p14:creationId xmlns:p14="http://schemas.microsoft.com/office/powerpoint/2010/main" val="173063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111125"/>
            <a:ext cx="10515600" cy="1325563"/>
          </a:xfrm>
        </p:spPr>
        <p:txBody>
          <a:bodyPr>
            <a:normAutofit/>
          </a:bodyPr>
          <a:lstStyle/>
          <a:p>
            <a:pPr rtl="1"/>
            <a:r>
              <a:rPr lang="he-IL" sz="6000" b="1" dirty="0">
                <a:solidFill>
                  <a:srgbClr val="0070C0"/>
                </a:solidFill>
              </a:rPr>
              <a:t>עץ החיים</a:t>
            </a:r>
          </a:p>
        </p:txBody>
      </p:sp>
      <p:sp>
        <p:nvSpPr>
          <p:cNvPr id="6" name="Content Placeholder 5"/>
          <p:cNvSpPr>
            <a:spLocks noGrp="1"/>
          </p:cNvSpPr>
          <p:nvPr>
            <p:ph idx="1"/>
          </p:nvPr>
        </p:nvSpPr>
        <p:spPr>
          <a:xfrm>
            <a:off x="838200" y="2099469"/>
            <a:ext cx="10515600" cy="4351338"/>
          </a:xfrm>
        </p:spPr>
        <p:txBody>
          <a:bodyPr>
            <a:normAutofit lnSpcReduction="10000"/>
          </a:bodyPr>
          <a:lstStyle/>
          <a:p>
            <a:pPr marL="514350" indent="-514350" algn="r" rtl="1" fontAlgn="base">
              <a:buFont typeface="+mj-lt"/>
              <a:buAutoNum type="arabicPeriod"/>
            </a:pPr>
            <a:r>
              <a:rPr lang="he-IL" sz="3600" b="1" dirty="0">
                <a:solidFill>
                  <a:srgbClr val="FF0000"/>
                </a:solidFill>
              </a:rPr>
              <a:t>עץ החיים</a:t>
            </a:r>
            <a:r>
              <a:rPr lang="he-IL" sz="3600" dirty="0">
                <a:solidFill>
                  <a:srgbClr val="FF0000"/>
                </a:solidFill>
              </a:rPr>
              <a:t> </a:t>
            </a:r>
          </a:p>
          <a:p>
            <a:pPr marL="0" indent="0" algn="r" rtl="1" fontAlgn="base">
              <a:buNone/>
            </a:pPr>
            <a:r>
              <a:rPr lang="he-IL" dirty="0"/>
              <a:t>כל אחד מהילדים מצייר את עץ החיים שלו </a:t>
            </a:r>
            <a:br>
              <a:rPr lang="en-US" dirty="0"/>
            </a:br>
            <a:r>
              <a:rPr lang="he-IL" dirty="0"/>
              <a:t>כאשר כל חלק מסמל היבטים שונים בחייו של הילד:</a:t>
            </a:r>
            <a:endParaRPr lang="en-US" dirty="0"/>
          </a:p>
          <a:p>
            <a:pPr marL="808038" lvl="1" indent="-179388" algn="r" rtl="1" fontAlgn="base"/>
            <a:r>
              <a:rPr lang="he-IL" b="1" dirty="0"/>
              <a:t>השורשים</a:t>
            </a:r>
            <a:r>
              <a:rPr lang="he-IL" dirty="0"/>
              <a:t> - מסמלים את ההיסטוריה המשפחתית</a:t>
            </a:r>
            <a:endParaRPr lang="en-US" dirty="0"/>
          </a:p>
          <a:p>
            <a:pPr marL="808038" lvl="1" indent="-179388" algn="r" rtl="1" fontAlgn="base"/>
            <a:r>
              <a:rPr lang="he-IL" b="1" dirty="0"/>
              <a:t>הקרקע</a:t>
            </a:r>
            <a:r>
              <a:rPr lang="he-IL" dirty="0"/>
              <a:t>  - מסמלת את המקום בו הילד חי בהווה</a:t>
            </a:r>
            <a:endParaRPr lang="en-US" dirty="0"/>
          </a:p>
          <a:p>
            <a:pPr marL="808038" lvl="1" indent="-179388" algn="r" rtl="1" fontAlgn="base"/>
            <a:r>
              <a:rPr lang="he-IL" b="1" dirty="0"/>
              <a:t>הגזע</a:t>
            </a:r>
            <a:r>
              <a:rPr lang="he-IL" dirty="0"/>
              <a:t> - מייצג את כישוריהם ויכולותיהם של הילדים</a:t>
            </a:r>
            <a:endParaRPr lang="en-US" dirty="0"/>
          </a:p>
          <a:p>
            <a:pPr marL="808038" lvl="1" indent="-179388" algn="r" rtl="1" fontAlgn="base"/>
            <a:r>
              <a:rPr lang="he-IL" b="1" dirty="0"/>
              <a:t>הענפים</a:t>
            </a:r>
            <a:r>
              <a:rPr lang="he-IL" dirty="0"/>
              <a:t> - מייצגים את התקוות, החלומות, המשאלות, והכוונים אליהם רוצים הילדים שחייהם יובילו אותם</a:t>
            </a:r>
            <a:endParaRPr lang="en-US" dirty="0"/>
          </a:p>
          <a:p>
            <a:pPr marL="808038" lvl="1" indent="-179388" algn="r" rtl="1" fontAlgn="base"/>
            <a:r>
              <a:rPr lang="he-IL" b="1" dirty="0"/>
              <a:t>העלים</a:t>
            </a:r>
            <a:r>
              <a:rPr lang="he-IL" dirty="0"/>
              <a:t> - מייצגים את מקומם של האנשים החשובים בחיי הילד, אנשים שהוא מחבב, מעריך ואוהב</a:t>
            </a:r>
            <a:endParaRPr lang="en-US" dirty="0"/>
          </a:p>
          <a:p>
            <a:pPr marL="808038" lvl="1" indent="-179388" algn="r" rtl="1" fontAlgn="base"/>
            <a:r>
              <a:rPr lang="he-IL" b="1" dirty="0"/>
              <a:t>הפירות</a:t>
            </a:r>
            <a:r>
              <a:rPr lang="he-IL" dirty="0"/>
              <a:t> - מייצגים את המתנות שהילד קיבל מאנשים</a:t>
            </a:r>
            <a:endParaRPr lang="en-US" dirty="0"/>
          </a:p>
          <a:p>
            <a:pPr algn="r" rtl="1"/>
            <a:endParaRPr lang="en-US" dirty="0"/>
          </a:p>
        </p:txBody>
      </p:sp>
      <p:sp>
        <p:nvSpPr>
          <p:cNvPr id="7" name="Title 1"/>
          <p:cNvSpPr txBox="1">
            <a:spLocks/>
          </p:cNvSpPr>
          <p:nvPr/>
        </p:nvSpPr>
        <p:spPr>
          <a:xfrm>
            <a:off x="838200" y="77390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70C0"/>
                </a:solidFill>
                <a:latin typeface="+mj-lt"/>
                <a:ea typeface="+mj-ea"/>
                <a:cs typeface="+mj-cs"/>
              </a:defRPr>
            </a:lvl1pPr>
          </a:lstStyle>
          <a:p>
            <a:pPr rtl="1"/>
            <a:r>
              <a:rPr lang="he-IL" dirty="0">
                <a:solidFill>
                  <a:srgbClr val="FF0000"/>
                </a:solidFill>
              </a:rPr>
              <a:t>למודל ארבעה חלקים:</a:t>
            </a:r>
          </a:p>
        </p:txBody>
      </p:sp>
    </p:spTree>
    <p:extLst>
      <p:ext uri="{BB962C8B-B14F-4D97-AF65-F5344CB8AC3E}">
        <p14:creationId xmlns:p14="http://schemas.microsoft.com/office/powerpoint/2010/main" val="265141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809" t="5035" r="9916" b="7114"/>
          <a:stretch/>
        </p:blipFill>
        <p:spPr>
          <a:xfrm>
            <a:off x="3816349" y="0"/>
            <a:ext cx="4559301" cy="7001784"/>
          </a:xfrm>
        </p:spPr>
      </p:pic>
    </p:spTree>
    <p:extLst>
      <p:ext uri="{BB962C8B-B14F-4D97-AF65-F5344CB8AC3E}">
        <p14:creationId xmlns:p14="http://schemas.microsoft.com/office/powerpoint/2010/main" val="1504076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Content Placeholder 3"/>
          <p:cNvPicPr>
            <a:picLocks noGrp="1" noChangeAspect="1"/>
          </p:cNvPicPr>
          <p:nvPr>
            <p:ph idx="1"/>
          </p:nvPr>
        </p:nvPicPr>
        <p:blipFill>
          <a:blip r:embed="rId2"/>
          <a:stretch>
            <a:fillRect/>
          </a:stretch>
        </p:blipFill>
        <p:spPr>
          <a:xfrm>
            <a:off x="3456432" y="1071600"/>
            <a:ext cx="4151736" cy="1853345"/>
          </a:xfrm>
          <a:prstGeom prst="rect">
            <a:avLst/>
          </a:prstGeom>
        </p:spPr>
      </p:pic>
      <p:pic>
        <p:nvPicPr>
          <p:cNvPr id="5" name="Picture 2" descr="C:\Users\Yochay\Documents\My lectures and writing\MSASS\ppt pics\treeoflif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9" y="3140968"/>
            <a:ext cx="3695763" cy="284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Yochay\Documents\My lectures and writing\MSASS\ppt pics\treeofli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5" y="3140968"/>
            <a:ext cx="2781681" cy="3647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2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111125"/>
            <a:ext cx="10515600" cy="1325563"/>
          </a:xfrm>
        </p:spPr>
        <p:txBody>
          <a:bodyPr>
            <a:normAutofit/>
          </a:bodyPr>
          <a:lstStyle/>
          <a:p>
            <a:pPr rtl="1"/>
            <a:r>
              <a:rPr lang="he-IL" sz="6000" b="1" dirty="0">
                <a:solidFill>
                  <a:srgbClr val="0070C0"/>
                </a:solidFill>
              </a:rPr>
              <a:t>עץ החיים</a:t>
            </a:r>
          </a:p>
        </p:txBody>
      </p:sp>
      <p:sp>
        <p:nvSpPr>
          <p:cNvPr id="6" name="Content Placeholder 5"/>
          <p:cNvSpPr>
            <a:spLocks noGrp="1"/>
          </p:cNvSpPr>
          <p:nvPr>
            <p:ph idx="1"/>
          </p:nvPr>
        </p:nvSpPr>
        <p:spPr>
          <a:xfrm>
            <a:off x="838200" y="2099469"/>
            <a:ext cx="10515600" cy="4351338"/>
          </a:xfrm>
        </p:spPr>
        <p:txBody>
          <a:bodyPr>
            <a:normAutofit lnSpcReduction="10000"/>
          </a:bodyPr>
          <a:lstStyle/>
          <a:p>
            <a:pPr marL="742950" indent="-742950" algn="r" rtl="1" fontAlgn="base">
              <a:buFont typeface="+mj-lt"/>
              <a:buAutoNum type="arabicPeriod" startAt="2"/>
            </a:pPr>
            <a:r>
              <a:rPr lang="he-IL" sz="3600" b="1" dirty="0">
                <a:solidFill>
                  <a:srgbClr val="FF0000"/>
                </a:solidFill>
              </a:rPr>
              <a:t>יער החיים </a:t>
            </a:r>
            <a:r>
              <a:rPr lang="he-IL" sz="3600" b="1" dirty="0"/>
              <a:t>(אם נעשה בקבוצה)</a:t>
            </a:r>
          </a:p>
          <a:p>
            <a:pPr marL="0" indent="0" algn="r" rtl="1" fontAlgn="base">
              <a:lnSpc>
                <a:spcPct val="150000"/>
              </a:lnSpc>
              <a:buNone/>
            </a:pPr>
            <a:r>
              <a:rPr lang="he-IL" dirty="0"/>
              <a:t>בשלב הזה מתבקשים הילדים לתלות את ציורי העצים שלהם על הקיר, וכך מתקבל יער שלם המורכב מעצי החיים של כולם. הילדים מוזמנים לחלוק זה עם זה את עושר חייהם, חלומותיהם, המיומנויות שלהם ועוד. לאחר מכן, ניתנת לילדים האפשרות להתייחס לכישורים וליכולות שהם רואים אצל חבריהם ולכתוב תגובות של תמיכה ועידוד על פתקים אשר מודבקים על העצים השונים. </a:t>
            </a:r>
            <a:endParaRPr lang="he-IL" sz="3600" b="1" dirty="0">
              <a:solidFill>
                <a:srgbClr val="FF0000"/>
              </a:solidFill>
            </a:endParaRPr>
          </a:p>
          <a:p>
            <a:pPr algn="r" rtl="1"/>
            <a:endParaRPr lang="en-US" dirty="0"/>
          </a:p>
        </p:txBody>
      </p:sp>
      <p:sp>
        <p:nvSpPr>
          <p:cNvPr id="7" name="Title 1"/>
          <p:cNvSpPr txBox="1">
            <a:spLocks/>
          </p:cNvSpPr>
          <p:nvPr/>
        </p:nvSpPr>
        <p:spPr>
          <a:xfrm>
            <a:off x="838200" y="77390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70C0"/>
                </a:solidFill>
                <a:latin typeface="+mj-lt"/>
                <a:ea typeface="+mj-ea"/>
                <a:cs typeface="+mj-cs"/>
              </a:defRPr>
            </a:lvl1pPr>
          </a:lstStyle>
          <a:p>
            <a:pPr rtl="1"/>
            <a:r>
              <a:rPr lang="he-IL" dirty="0">
                <a:solidFill>
                  <a:srgbClr val="FF0000"/>
                </a:solidFill>
              </a:rPr>
              <a:t>למודל ארבעה חלקים:</a:t>
            </a:r>
          </a:p>
        </p:txBody>
      </p:sp>
    </p:spTree>
    <p:extLst>
      <p:ext uri="{BB962C8B-B14F-4D97-AF65-F5344CB8AC3E}">
        <p14:creationId xmlns:p14="http://schemas.microsoft.com/office/powerpoint/2010/main" val="204308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2" name="Picture 4" descr="C:\Documents and Settings\Yochay\My Documents\course-narrative therapy\pics\micheal.jpg"/>
          <p:cNvPicPr>
            <a:picLocks noChangeAspect="1" noChangeArrowheads="1"/>
          </p:cNvPicPr>
          <p:nvPr/>
        </p:nvPicPr>
        <p:blipFill>
          <a:blip r:embed="rId2" cstate="print"/>
          <a:srcRect/>
          <a:stretch>
            <a:fillRect/>
          </a:stretch>
        </p:blipFill>
        <p:spPr bwMode="auto">
          <a:xfrm>
            <a:off x="7248128" y="620688"/>
            <a:ext cx="1679448" cy="2209800"/>
          </a:xfrm>
          <a:prstGeom prst="rect">
            <a:avLst/>
          </a:prstGeom>
          <a:noFill/>
        </p:spPr>
      </p:pic>
      <p:pic>
        <p:nvPicPr>
          <p:cNvPr id="2053" name="Picture 5" descr="C:\Documents and Settings\Yochay\My Documents\course-narrative therapy\pics\david.jpg"/>
          <p:cNvPicPr>
            <a:picLocks noChangeAspect="1" noChangeArrowheads="1"/>
          </p:cNvPicPr>
          <p:nvPr/>
        </p:nvPicPr>
        <p:blipFill>
          <a:blip r:embed="rId3" cstate="print"/>
          <a:srcRect/>
          <a:stretch>
            <a:fillRect/>
          </a:stretch>
        </p:blipFill>
        <p:spPr bwMode="auto">
          <a:xfrm>
            <a:off x="3215681" y="620688"/>
            <a:ext cx="1676781" cy="2235708"/>
          </a:xfrm>
          <a:prstGeom prst="rect">
            <a:avLst/>
          </a:prstGeom>
          <a:noFill/>
        </p:spPr>
      </p:pic>
      <p:sp>
        <p:nvSpPr>
          <p:cNvPr id="10" name="TextBox 9"/>
          <p:cNvSpPr txBox="1"/>
          <p:nvPr/>
        </p:nvSpPr>
        <p:spPr>
          <a:xfrm>
            <a:off x="3215680" y="3140969"/>
            <a:ext cx="1656184" cy="646331"/>
          </a:xfrm>
          <a:prstGeom prst="rect">
            <a:avLst/>
          </a:prstGeom>
          <a:noFill/>
        </p:spPr>
        <p:txBody>
          <a:bodyPr wrap="square" rtlCol="0">
            <a:spAutoFit/>
          </a:bodyPr>
          <a:lstStyle/>
          <a:p>
            <a:r>
              <a:rPr lang="en-US" b="1" dirty="0"/>
              <a:t>David </a:t>
            </a:r>
            <a:r>
              <a:rPr lang="en-US" b="1" dirty="0" err="1"/>
              <a:t>Epston</a:t>
            </a:r>
            <a:endParaRPr lang="en-US" b="1" dirty="0"/>
          </a:p>
          <a:p>
            <a:r>
              <a:rPr lang="en-US" dirty="0"/>
              <a:t>1944 - </a:t>
            </a:r>
          </a:p>
        </p:txBody>
      </p:sp>
      <p:sp>
        <p:nvSpPr>
          <p:cNvPr id="11" name="TextBox 10"/>
          <p:cNvSpPr txBox="1"/>
          <p:nvPr/>
        </p:nvSpPr>
        <p:spPr>
          <a:xfrm>
            <a:off x="7176120" y="3140969"/>
            <a:ext cx="1872208" cy="646331"/>
          </a:xfrm>
          <a:prstGeom prst="rect">
            <a:avLst/>
          </a:prstGeom>
          <a:noFill/>
        </p:spPr>
        <p:txBody>
          <a:bodyPr wrap="square" rtlCol="0">
            <a:spAutoFit/>
          </a:bodyPr>
          <a:lstStyle/>
          <a:p>
            <a:r>
              <a:rPr lang="en-US" b="1" dirty="0"/>
              <a:t>Michael White</a:t>
            </a:r>
            <a:r>
              <a:rPr lang="en-US" dirty="0"/>
              <a:t> </a:t>
            </a:r>
          </a:p>
          <a:p>
            <a:r>
              <a:rPr lang="en-US" dirty="0"/>
              <a:t>1948 – 2008</a:t>
            </a:r>
          </a:p>
        </p:txBody>
      </p:sp>
      <p:pic>
        <p:nvPicPr>
          <p:cNvPr id="2054" name="Picture 6" descr="C:\Documents and Settings\Yochay\My Documents\course-narrative therapy\pics\micheal and david.jpg"/>
          <p:cNvPicPr>
            <a:picLocks noChangeAspect="1" noChangeArrowheads="1"/>
          </p:cNvPicPr>
          <p:nvPr/>
        </p:nvPicPr>
        <p:blipFill>
          <a:blip r:embed="rId4" cstate="print"/>
          <a:srcRect/>
          <a:stretch>
            <a:fillRect/>
          </a:stretch>
        </p:blipFill>
        <p:spPr bwMode="auto">
          <a:xfrm>
            <a:off x="8414793" y="4062707"/>
            <a:ext cx="3429277" cy="2795293"/>
          </a:xfrm>
          <a:prstGeom prst="rect">
            <a:avLst/>
          </a:prstGeom>
          <a:noFill/>
        </p:spPr>
      </p:pic>
    </p:spTree>
    <p:extLst>
      <p:ext uri="{BB962C8B-B14F-4D97-AF65-F5344CB8AC3E}">
        <p14:creationId xmlns:p14="http://schemas.microsoft.com/office/powerpoint/2010/main" val="33502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0" fill="hold"/>
                                        <p:tgtEl>
                                          <p:spTgt spid="2054"/>
                                        </p:tgtEl>
                                        <p:attrNameLst>
                                          <p:attrName>ppt_x</p:attrName>
                                        </p:attrNameLst>
                                      </p:cBhvr>
                                      <p:tavLst>
                                        <p:tav tm="0">
                                          <p:val>
                                            <p:strVal val="0-#ppt_w/2"/>
                                          </p:val>
                                        </p:tav>
                                        <p:tav tm="100000">
                                          <p:val>
                                            <p:strVal val="#ppt_x"/>
                                          </p:val>
                                        </p:tav>
                                      </p:tavLst>
                                    </p:anim>
                                    <p:anim calcmode="lin" valueType="num">
                                      <p:cBhvr additive="base">
                                        <p:cTn id="8" dur="50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endParaRPr lang="he-IL" dirty="0"/>
          </a:p>
        </p:txBody>
      </p:sp>
      <p:sp>
        <p:nvSpPr>
          <p:cNvPr id="3" name="Content Placeholder 2"/>
          <p:cNvSpPr>
            <a:spLocks noGrp="1"/>
          </p:cNvSpPr>
          <p:nvPr>
            <p:ph idx="1"/>
          </p:nvPr>
        </p:nvSpPr>
        <p:spPr>
          <a:xfrm>
            <a:off x="1775520" y="1268760"/>
            <a:ext cx="8136904" cy="4536504"/>
          </a:xfrm>
        </p:spPr>
        <p:txBody>
          <a:bodyPr>
            <a:normAutofit/>
          </a:bodyPr>
          <a:lstStyle/>
          <a:p>
            <a:pPr marL="0" indent="0">
              <a:buNone/>
            </a:pPr>
            <a:br>
              <a:rPr lang="en-US" sz="2600" dirty="0">
                <a:latin typeface="Arial"/>
              </a:rPr>
            </a:br>
            <a:endParaRPr lang="en-US" sz="2600" dirty="0">
              <a:latin typeface="Arial"/>
            </a:endParaRPr>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3970"/>
            <a:ext cx="12192000" cy="588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270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111125"/>
            <a:ext cx="10515600" cy="1325563"/>
          </a:xfrm>
        </p:spPr>
        <p:txBody>
          <a:bodyPr>
            <a:normAutofit/>
          </a:bodyPr>
          <a:lstStyle/>
          <a:p>
            <a:pPr rtl="1"/>
            <a:r>
              <a:rPr lang="he-IL" sz="6000" b="1" dirty="0">
                <a:solidFill>
                  <a:srgbClr val="0070C0"/>
                </a:solidFill>
              </a:rPr>
              <a:t>עץ החיים</a:t>
            </a:r>
          </a:p>
        </p:txBody>
      </p:sp>
      <p:sp>
        <p:nvSpPr>
          <p:cNvPr id="6" name="Content Placeholder 5"/>
          <p:cNvSpPr>
            <a:spLocks noGrp="1"/>
          </p:cNvSpPr>
          <p:nvPr>
            <p:ph idx="1"/>
          </p:nvPr>
        </p:nvSpPr>
        <p:spPr>
          <a:xfrm>
            <a:off x="444500" y="2099469"/>
            <a:ext cx="10909300" cy="4351338"/>
          </a:xfrm>
        </p:spPr>
        <p:txBody>
          <a:bodyPr>
            <a:normAutofit/>
          </a:bodyPr>
          <a:lstStyle/>
          <a:p>
            <a:pPr marL="742950" indent="-742950" algn="r" rtl="1" fontAlgn="base">
              <a:buFont typeface="+mj-lt"/>
              <a:buAutoNum type="arabicPeriod" startAt="3"/>
            </a:pPr>
            <a:r>
              <a:rPr lang="he-IL" sz="3600" b="1" dirty="0">
                <a:solidFill>
                  <a:srgbClr val="FF0000"/>
                </a:solidFill>
              </a:rPr>
              <a:t>סערות החיים </a:t>
            </a:r>
          </a:p>
          <a:p>
            <a:pPr marL="0" indent="0" algn="r" rtl="1" fontAlgn="base">
              <a:buNone/>
            </a:pPr>
            <a:r>
              <a:rPr lang="he-IL" dirty="0"/>
              <a:t>מאפשר לילדים לחשוב על הבעיות והאתגרים בחייהם אשר נוצרו בהשפעת האירועים הטראומטיים. מתייחסים להשפעת הבעיות והסכנות על חיי הילדים ולאחר מכן מתייחסים גם לדרכי ההתמודדות של הילדים. השיחה על כך מאפשרת לילדים לחוש את עצמם כבעלי יכולות ומסוגלות</a:t>
            </a:r>
            <a:r>
              <a:rPr lang="en-US" dirty="0"/>
              <a:t>.</a:t>
            </a:r>
            <a:endParaRPr lang="he-IL" dirty="0"/>
          </a:p>
          <a:p>
            <a:pPr marL="0" indent="0" algn="r" rtl="1" fontAlgn="base">
              <a:buNone/>
            </a:pPr>
            <a:r>
              <a:rPr lang="he-IL" dirty="0"/>
              <a:t>חשוב/חשבי על הסערות שבחיי העץ שלך. </a:t>
            </a:r>
            <a:br>
              <a:rPr lang="en-US" dirty="0"/>
            </a:br>
            <a:r>
              <a:rPr lang="he-IL" dirty="0"/>
              <a:t>כיצד הם השפיעו?</a:t>
            </a:r>
            <a:r>
              <a:rPr lang="en-US" dirty="0"/>
              <a:t> </a:t>
            </a:r>
            <a:r>
              <a:rPr lang="he-IL" dirty="0"/>
              <a:t>כיצד התמודדת עימן? מה את/ה יודע/ת על איך להתמודד?</a:t>
            </a:r>
          </a:p>
          <a:p>
            <a:pPr marL="0" indent="0" algn="r" rtl="1" fontAlgn="base">
              <a:buNone/>
            </a:pPr>
            <a:endParaRPr lang="he-IL" sz="3600" b="1" dirty="0">
              <a:solidFill>
                <a:srgbClr val="FF0000"/>
              </a:solidFill>
            </a:endParaRPr>
          </a:p>
          <a:p>
            <a:pPr algn="r" rtl="1"/>
            <a:endParaRPr lang="en-US" dirty="0"/>
          </a:p>
        </p:txBody>
      </p:sp>
      <p:sp>
        <p:nvSpPr>
          <p:cNvPr id="7" name="Title 1"/>
          <p:cNvSpPr txBox="1">
            <a:spLocks/>
          </p:cNvSpPr>
          <p:nvPr/>
        </p:nvSpPr>
        <p:spPr>
          <a:xfrm>
            <a:off x="838200" y="77390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70C0"/>
                </a:solidFill>
                <a:latin typeface="+mj-lt"/>
                <a:ea typeface="+mj-ea"/>
                <a:cs typeface="+mj-cs"/>
              </a:defRPr>
            </a:lvl1pPr>
          </a:lstStyle>
          <a:p>
            <a:pPr rtl="1"/>
            <a:r>
              <a:rPr lang="he-IL" dirty="0">
                <a:solidFill>
                  <a:srgbClr val="FF0000"/>
                </a:solidFill>
              </a:rPr>
              <a:t>למודל ארבעה חלקים:</a:t>
            </a:r>
          </a:p>
        </p:txBody>
      </p:sp>
    </p:spTree>
    <p:extLst>
      <p:ext uri="{BB962C8B-B14F-4D97-AF65-F5344CB8AC3E}">
        <p14:creationId xmlns:p14="http://schemas.microsoft.com/office/powerpoint/2010/main" val="132444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111125"/>
            <a:ext cx="10515600" cy="1325563"/>
          </a:xfrm>
        </p:spPr>
        <p:txBody>
          <a:bodyPr>
            <a:normAutofit/>
          </a:bodyPr>
          <a:lstStyle/>
          <a:p>
            <a:pPr rtl="1"/>
            <a:r>
              <a:rPr lang="he-IL" sz="6000" b="1" dirty="0">
                <a:solidFill>
                  <a:srgbClr val="0070C0"/>
                </a:solidFill>
              </a:rPr>
              <a:t>עץ החיים</a:t>
            </a:r>
          </a:p>
        </p:txBody>
      </p:sp>
      <p:sp>
        <p:nvSpPr>
          <p:cNvPr id="6" name="Content Placeholder 5"/>
          <p:cNvSpPr>
            <a:spLocks noGrp="1"/>
          </p:cNvSpPr>
          <p:nvPr>
            <p:ph idx="1"/>
          </p:nvPr>
        </p:nvSpPr>
        <p:spPr>
          <a:xfrm>
            <a:off x="838200" y="2099469"/>
            <a:ext cx="10515600" cy="4351338"/>
          </a:xfrm>
        </p:spPr>
        <p:txBody>
          <a:bodyPr>
            <a:normAutofit/>
          </a:bodyPr>
          <a:lstStyle/>
          <a:p>
            <a:pPr marL="742950" indent="-742950" algn="r" rtl="1" fontAlgn="base">
              <a:buFont typeface="+mj-lt"/>
              <a:buAutoNum type="arabicPeriod" startAt="4"/>
            </a:pPr>
            <a:r>
              <a:rPr lang="he-IL" sz="3600" b="1" dirty="0">
                <a:solidFill>
                  <a:srgbClr val="FF0000"/>
                </a:solidFill>
              </a:rPr>
              <a:t>חגיגת החיים</a:t>
            </a:r>
          </a:p>
          <a:p>
            <a:pPr marL="0" indent="0" algn="r" rtl="1" fontAlgn="base">
              <a:buNone/>
            </a:pPr>
            <a:r>
              <a:rPr lang="he-IL" dirty="0"/>
              <a:t>תהליך העבודה מזמין לחגוג את החיים - את הכישורים, התקוות הידע החדש וכל מה שנלמד בחוויה זו. </a:t>
            </a:r>
          </a:p>
          <a:p>
            <a:pPr marL="0" indent="0" algn="r" rtl="1" fontAlgn="base">
              <a:buNone/>
            </a:pPr>
            <a:r>
              <a:rPr lang="he-IL" dirty="0"/>
              <a:t>ניתן להכין תעודות הכוללות התייחסות לכישורים ולכוחות של הילד, לתקוותיו, לאנשים המיוחדים בחייו אותם הוא מוקיר ורוצה לזכור במהלך חייו ולכל דבר חיובי אחר שהילד זיהה בעצמו במהלך התהליך.</a:t>
            </a:r>
            <a:endParaRPr lang="he-IL" sz="3600" b="1" dirty="0">
              <a:solidFill>
                <a:srgbClr val="FF0000"/>
              </a:solidFill>
            </a:endParaRPr>
          </a:p>
          <a:p>
            <a:pPr algn="r" rtl="1"/>
            <a:endParaRPr lang="en-US" dirty="0"/>
          </a:p>
        </p:txBody>
      </p:sp>
      <p:sp>
        <p:nvSpPr>
          <p:cNvPr id="7" name="Title 1"/>
          <p:cNvSpPr txBox="1">
            <a:spLocks/>
          </p:cNvSpPr>
          <p:nvPr/>
        </p:nvSpPr>
        <p:spPr>
          <a:xfrm>
            <a:off x="838200" y="77390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70C0"/>
                </a:solidFill>
                <a:latin typeface="+mj-lt"/>
                <a:ea typeface="+mj-ea"/>
                <a:cs typeface="+mj-cs"/>
              </a:defRPr>
            </a:lvl1pPr>
          </a:lstStyle>
          <a:p>
            <a:pPr rtl="1"/>
            <a:r>
              <a:rPr lang="he-IL" dirty="0">
                <a:solidFill>
                  <a:srgbClr val="FF0000"/>
                </a:solidFill>
              </a:rPr>
              <a:t>למודל ארבעה חלקים:</a:t>
            </a:r>
          </a:p>
        </p:txBody>
      </p:sp>
    </p:spTree>
    <p:extLst>
      <p:ext uri="{BB962C8B-B14F-4D97-AF65-F5344CB8AC3E}">
        <p14:creationId xmlns:p14="http://schemas.microsoft.com/office/powerpoint/2010/main" val="3636395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dirty="0"/>
          </a:p>
        </p:txBody>
      </p:sp>
      <p:graphicFrame>
        <p:nvGraphicFramePr>
          <p:cNvPr id="6" name="Object 5"/>
          <p:cNvGraphicFramePr>
            <a:graphicFrameLocks noChangeAspect="1"/>
          </p:cNvGraphicFramePr>
          <p:nvPr>
            <p:extLst>
              <p:ext uri="{D42A27DB-BD31-4B8C-83A1-F6EECF244321}">
                <p14:modId xmlns:p14="http://schemas.microsoft.com/office/powerpoint/2010/main" val="1483162562"/>
              </p:ext>
            </p:extLst>
          </p:nvPr>
        </p:nvGraphicFramePr>
        <p:xfrm>
          <a:off x="1238250" y="-8485"/>
          <a:ext cx="9715500" cy="6866485"/>
        </p:xfrm>
        <a:graphic>
          <a:graphicData uri="http://schemas.openxmlformats.org/presentationml/2006/ole">
            <mc:AlternateContent xmlns:mc="http://schemas.openxmlformats.org/markup-compatibility/2006">
              <mc:Choice xmlns:v="urn:schemas-microsoft-com:vml" Requires="v">
                <p:oleObj spid="_x0000_s1070" name="Acrobat Document" r:id="rId3" imgW="6415818" imgH="4533761" progId="AcroExch.Document.11">
                  <p:embed/>
                </p:oleObj>
              </mc:Choice>
              <mc:Fallback>
                <p:oleObj name="Acrobat Document" r:id="rId3" imgW="6415818" imgH="4533761" progId="AcroExch.Document.11">
                  <p:embed/>
                  <p:pic>
                    <p:nvPicPr>
                      <p:cNvPr id="0" name=""/>
                      <p:cNvPicPr/>
                      <p:nvPr/>
                    </p:nvPicPr>
                    <p:blipFill>
                      <a:blip r:embed="rId4"/>
                      <a:stretch>
                        <a:fillRect/>
                      </a:stretch>
                    </p:blipFill>
                    <p:spPr>
                      <a:xfrm>
                        <a:off x="1238250" y="-8485"/>
                        <a:ext cx="9715500" cy="6866485"/>
                      </a:xfrm>
                      <a:prstGeom prst="rect">
                        <a:avLst/>
                      </a:prstGeom>
                    </p:spPr>
                  </p:pic>
                </p:oleObj>
              </mc:Fallback>
            </mc:AlternateContent>
          </a:graphicData>
        </a:graphic>
      </p:graphicFrame>
    </p:spTree>
    <p:extLst>
      <p:ext uri="{BB962C8B-B14F-4D97-AF65-F5344CB8AC3E}">
        <p14:creationId xmlns:p14="http://schemas.microsoft.com/office/powerpoint/2010/main" val="188943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5489240" y="4789472"/>
            <a:ext cx="6800264" cy="1337990"/>
          </a:xfrm>
        </p:spPr>
        <p:txBody>
          <a:bodyPr>
            <a:normAutofit/>
          </a:bodyPr>
          <a:lstStyle/>
          <a:p>
            <a:pPr rtl="1"/>
            <a:r>
              <a:rPr lang="he-IL" sz="2800" b="1" dirty="0">
                <a:solidFill>
                  <a:schemeClr val="tx1"/>
                </a:solidFill>
                <a:cs typeface="+mj-cs"/>
              </a:rPr>
              <a:t>ד"ר יוחאי נדן</a:t>
            </a:r>
          </a:p>
          <a:p>
            <a:pPr rtl="1"/>
            <a:r>
              <a:rPr lang="en-US" sz="2800" dirty="0">
                <a:cs typeface="+mj-cs"/>
                <a:hlinkClick r:id="rId3"/>
              </a:rPr>
              <a:t>yochay.nadan@mail.huji.ac.il</a:t>
            </a:r>
            <a:r>
              <a:rPr lang="en-US" sz="2800" dirty="0">
                <a:cs typeface="+mj-cs"/>
              </a:rPr>
              <a:t> </a:t>
            </a:r>
            <a:endParaRPr lang="he-IL" sz="2800" dirty="0">
              <a:cs typeface="+mj-cs"/>
            </a:endParaRPr>
          </a:p>
          <a:p>
            <a:pPr algn="ctr"/>
            <a:endParaRPr lang="he-IL" b="1" dirty="0">
              <a:cs typeface="+mj-cs"/>
            </a:endParaRPr>
          </a:p>
          <a:p>
            <a:pPr algn="ctr"/>
            <a:endParaRPr lang="he-IL" b="1" dirty="0"/>
          </a:p>
        </p:txBody>
      </p:sp>
      <p:sp>
        <p:nvSpPr>
          <p:cNvPr id="2" name="כותרת 1"/>
          <p:cNvSpPr>
            <a:spLocks noGrp="1"/>
          </p:cNvSpPr>
          <p:nvPr>
            <p:ph type="ctrTitle"/>
          </p:nvPr>
        </p:nvSpPr>
        <p:spPr>
          <a:xfrm>
            <a:off x="5722072" y="2115128"/>
            <a:ext cx="6334601" cy="2517410"/>
          </a:xfrm>
        </p:spPr>
        <p:txBody>
          <a:bodyPr>
            <a:noAutofit/>
          </a:bodyPr>
          <a:lstStyle/>
          <a:p>
            <a:pPr rtl="1"/>
            <a:r>
              <a:rPr lang="he-IL" dirty="0"/>
              <a:t>טיפול נרטיבי בילדים המתמודדים עם ההשפעות של טראומה</a:t>
            </a:r>
            <a:endParaRPr lang="en-GB" dirty="0"/>
          </a:p>
        </p:txBody>
      </p:sp>
      <p:pic>
        <p:nvPicPr>
          <p:cNvPr id="6" name="Picture 2" descr="C:\Documents and Settings\Yochay\My Documents\course-narrative therapy\pics\resilience-brain-trauma-300x200.jpg"/>
          <p:cNvPicPr>
            <a:picLocks noChangeAspect="1" noChangeArrowheads="1"/>
          </p:cNvPicPr>
          <p:nvPr/>
        </p:nvPicPr>
        <p:blipFill>
          <a:blip r:embed="rId4" cstate="print"/>
          <a:srcRect/>
          <a:stretch>
            <a:fillRect/>
          </a:stretch>
        </p:blipFill>
        <p:spPr bwMode="auto">
          <a:xfrm>
            <a:off x="0" y="1854565"/>
            <a:ext cx="5722073" cy="3814715"/>
          </a:xfrm>
          <a:prstGeom prst="rect">
            <a:avLst/>
          </a:prstGeom>
          <a:noFill/>
        </p:spPr>
      </p:pic>
    </p:spTree>
    <p:extLst>
      <p:ext uri="{BB962C8B-B14F-4D97-AF65-F5344CB8AC3E}">
        <p14:creationId xmlns:p14="http://schemas.microsoft.com/office/powerpoint/2010/main" val="253961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0926" y="1481559"/>
            <a:ext cx="8819909" cy="3885234"/>
          </a:xfrm>
        </p:spPr>
        <p:txBody>
          <a:bodyPr>
            <a:normAutofit/>
          </a:bodyPr>
          <a:lstStyle/>
          <a:p>
            <a:pPr marL="0" indent="0" algn="r" rtl="1">
              <a:buNone/>
            </a:pPr>
            <a:r>
              <a:rPr lang="he-IL" sz="4000" dirty="0"/>
              <a:t>"האדם תמיד מספר סיפורים. הוא חי את חייו מוקף בסיפורים של עצמו ובסיפורים של אחרים. הוא רואה את כל מה שקורה לו דרך סיפורים, והוא מנסה לחיות את חייו כאילו הוא מספר סיפור".</a:t>
            </a:r>
          </a:p>
          <a:p>
            <a:pPr marL="0" indent="0" algn="r" rtl="1">
              <a:buNone/>
            </a:pPr>
            <a:r>
              <a:rPr lang="he-IL" sz="3200" dirty="0"/>
              <a:t>						</a:t>
            </a:r>
          </a:p>
          <a:p>
            <a:pPr marL="0" indent="0" rtl="1">
              <a:buNone/>
            </a:pPr>
            <a:r>
              <a:rPr lang="he-IL" sz="3200" dirty="0"/>
              <a:t>ז'אן פול סארטר</a:t>
            </a:r>
          </a:p>
        </p:txBody>
      </p:sp>
    </p:spTree>
    <p:extLst>
      <p:ext uri="{BB962C8B-B14F-4D97-AF65-F5344CB8AC3E}">
        <p14:creationId xmlns:p14="http://schemas.microsoft.com/office/powerpoint/2010/main" val="2889802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he-IL" sz="6000" dirty="0">
                <a:sym typeface="Abel"/>
              </a:rPr>
              <a:t>הגישה הנרטיבית</a:t>
            </a:r>
            <a:endParaRPr lang="en-US" sz="6000" dirty="0">
              <a:sym typeface="Abel"/>
            </a:endParaRPr>
          </a:p>
        </p:txBody>
      </p:sp>
      <p:sp>
        <p:nvSpPr>
          <p:cNvPr id="3" name="Content Placeholder 2"/>
          <p:cNvSpPr>
            <a:spLocks noGrp="1"/>
          </p:cNvSpPr>
          <p:nvPr>
            <p:ph idx="1"/>
          </p:nvPr>
        </p:nvSpPr>
        <p:spPr>
          <a:xfrm>
            <a:off x="444500" y="1473034"/>
            <a:ext cx="10706100" cy="5042066"/>
          </a:xfrm>
        </p:spPr>
        <p:txBody>
          <a:bodyPr>
            <a:noAutofit/>
          </a:bodyPr>
          <a:lstStyle/>
          <a:p>
            <a:pPr algn="r" rtl="1">
              <a:lnSpc>
                <a:spcPct val="120000"/>
              </a:lnSpc>
              <a:spcBef>
                <a:spcPts val="1800"/>
              </a:spcBef>
              <a:buSzPct val="146000"/>
            </a:pPr>
            <a:r>
              <a:rPr lang="he-IL" sz="2600" b="1" dirty="0"/>
              <a:t>בני אדם חיים את חייהם על פי סיפורים</a:t>
            </a:r>
          </a:p>
          <a:p>
            <a:pPr algn="r" rtl="1">
              <a:lnSpc>
                <a:spcPct val="120000"/>
              </a:lnSpc>
              <a:spcBef>
                <a:spcPts val="1800"/>
              </a:spcBef>
              <a:buSzPct val="146000"/>
            </a:pPr>
            <a:r>
              <a:rPr lang="he-IL" sz="2600" b="1" dirty="0"/>
              <a:t>הסיפורים שאנו מספרים לעצמנו אינם הראי של המציאות, </a:t>
            </a:r>
            <a:br>
              <a:rPr lang="en-US" sz="2600" b="1" dirty="0"/>
            </a:br>
            <a:r>
              <a:rPr lang="he-IL" sz="2600" b="1" dirty="0"/>
              <a:t>אלא הם מעצבים את המציאות</a:t>
            </a:r>
            <a:endParaRPr lang="en-US" sz="2600" b="1" dirty="0"/>
          </a:p>
          <a:p>
            <a:pPr algn="r" rtl="1">
              <a:lnSpc>
                <a:spcPct val="120000"/>
              </a:lnSpc>
              <a:spcBef>
                <a:spcPts val="1800"/>
              </a:spcBef>
              <a:buSzPct val="146000"/>
            </a:pPr>
            <a:r>
              <a:rPr lang="he-IL" sz="2600" b="1" dirty="0"/>
              <a:t>החיים הם רב-סיפוריים - חלק מהסיפורים דומיננטיים, </a:t>
            </a:r>
            <a:br>
              <a:rPr lang="en-US" sz="2600" b="1" dirty="0"/>
            </a:br>
            <a:r>
              <a:rPr lang="he-IL" sz="2600" b="1" dirty="0"/>
              <a:t>אחרים נשארים רדומים </a:t>
            </a:r>
          </a:p>
          <a:p>
            <a:pPr algn="r" rtl="1">
              <a:lnSpc>
                <a:spcPct val="120000"/>
              </a:lnSpc>
              <a:spcBef>
                <a:spcPts val="1800"/>
              </a:spcBef>
              <a:buSzPct val="146000"/>
            </a:pPr>
            <a:r>
              <a:rPr lang="he-IL" sz="2600" b="1" dirty="0"/>
              <a:t>תמיד יש חוויות מהחיים שאינן כלולות בחלק מהסיפורים</a:t>
            </a:r>
            <a:endParaRPr lang="en-US" sz="2600" b="1" dirty="0"/>
          </a:p>
          <a:p>
            <a:pPr algn="r" rtl="1">
              <a:lnSpc>
                <a:spcPct val="120000"/>
              </a:lnSpc>
              <a:spcBef>
                <a:spcPts val="1800"/>
              </a:spcBef>
              <a:buSzPct val="146000"/>
            </a:pPr>
            <a:r>
              <a:rPr lang="he-IL" sz="2600" b="1" dirty="0"/>
              <a:t>סיפורים נוצרים ומשתמרים בקונטקסט חברתי-תרבותי-פוליטי-מגדרי ועוד.. </a:t>
            </a:r>
          </a:p>
          <a:p>
            <a:pPr algn="r" rtl="1">
              <a:lnSpc>
                <a:spcPct val="120000"/>
              </a:lnSpc>
              <a:spcBef>
                <a:spcPts val="1800"/>
              </a:spcBef>
              <a:buSzPct val="146000"/>
            </a:pPr>
            <a:r>
              <a:rPr lang="he-IL" sz="2600" b="1" dirty="0"/>
              <a:t>פירוק (</a:t>
            </a:r>
            <a:r>
              <a:rPr lang="en-US" sz="2600" b="1" dirty="0"/>
              <a:t>deconstructing</a:t>
            </a:r>
            <a:r>
              <a:rPr lang="he-IL" sz="2600" b="1" dirty="0"/>
              <a:t>) סיפורים דומיננטיים מעלה אפשרויות חדשות לחיים</a:t>
            </a:r>
            <a:endParaRPr lang="en-US" sz="2600" b="1" dirty="0"/>
          </a:p>
        </p:txBody>
      </p:sp>
    </p:spTree>
    <p:extLst>
      <p:ext uri="{BB962C8B-B14F-4D97-AF65-F5344CB8AC3E}">
        <p14:creationId xmlns:p14="http://schemas.microsoft.com/office/powerpoint/2010/main" val="196104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9612" y="2809875"/>
            <a:ext cx="2847975" cy="16097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2" y="5014911"/>
            <a:ext cx="2905125" cy="15716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511" y="663575"/>
            <a:ext cx="2466975" cy="18478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5625" y="4995861"/>
            <a:ext cx="3028950" cy="15144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8575" y="438150"/>
            <a:ext cx="2619375" cy="17430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50" y="5237162"/>
            <a:ext cx="3181350" cy="143827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050" y="806450"/>
            <a:ext cx="2933700" cy="15621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2875" y="2809875"/>
            <a:ext cx="2686050" cy="1695450"/>
          </a:xfrm>
          <a:prstGeom prst="rect">
            <a:avLst/>
          </a:prstGeom>
        </p:spPr>
      </p:pic>
    </p:spTree>
    <p:extLst>
      <p:ext uri="{BB962C8B-B14F-4D97-AF65-F5344CB8AC3E}">
        <p14:creationId xmlns:p14="http://schemas.microsoft.com/office/powerpoint/2010/main" val="84553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u="sng" dirty="0"/>
              <a:t>ערכים ועקרונות מוסריים</a:t>
            </a:r>
            <a:endParaRPr lang="en-US" u="sng" dirty="0"/>
          </a:p>
        </p:txBody>
      </p:sp>
      <p:sp>
        <p:nvSpPr>
          <p:cNvPr id="3" name="Content Placeholder 2"/>
          <p:cNvSpPr>
            <a:spLocks noGrp="1"/>
          </p:cNvSpPr>
          <p:nvPr>
            <p:ph idx="1"/>
          </p:nvPr>
        </p:nvSpPr>
        <p:spPr/>
        <p:txBody>
          <a:bodyPr/>
          <a:lstStyle/>
          <a:p>
            <a:pPr marL="0" indent="0" algn="r" rtl="1">
              <a:buNone/>
            </a:pPr>
            <a:r>
              <a:rPr lang="he-IL" dirty="0"/>
              <a:t>חשבו על ערך או עקרון שחשובים לכם. זה יכול להיות גם ערך או עקרון שהיה חלק מהבחירה שלכם להיות אנשי מקצוע (לדוגמא: אמפתיה, נאמנות, נחישות).</a:t>
            </a:r>
          </a:p>
          <a:p>
            <a:pPr marL="514350" indent="-514350" algn="r" rtl="1">
              <a:buAutoNum type="arabicParenR"/>
            </a:pPr>
            <a:endParaRPr lang="en-US" dirty="0"/>
          </a:p>
          <a:p>
            <a:pPr marL="0" indent="0" algn="r" rtl="1">
              <a:buNone/>
            </a:pPr>
            <a:r>
              <a:rPr lang="he-IL" dirty="0"/>
              <a:t>מי בחייך כיום יודע שהעקרון / הערך הזה חשוב לך? כיצד הם יודעים? </a:t>
            </a:r>
          </a:p>
          <a:p>
            <a:pPr marL="0" indent="0" algn="r" rtl="1">
              <a:buNone/>
            </a:pPr>
            <a:endParaRPr lang="en-US" dirty="0"/>
          </a:p>
          <a:p>
            <a:pPr marL="0" indent="0" algn="r" rtl="1">
              <a:buNone/>
            </a:pPr>
            <a:r>
              <a:rPr lang="he-IL" dirty="0"/>
              <a:t>כעת סעו אחורה בזמן כמה שצריך במטרה למצוא אירוע (הראשון שאתם זוכרים) שבו ערך או עקרון זה בא לידי ביטוי? </a:t>
            </a:r>
            <a:endParaRPr lang="en-US" dirty="0"/>
          </a:p>
        </p:txBody>
      </p:sp>
    </p:spTree>
    <p:extLst>
      <p:ext uri="{BB962C8B-B14F-4D97-AF65-F5344CB8AC3E}">
        <p14:creationId xmlns:p14="http://schemas.microsoft.com/office/powerpoint/2010/main" val="36801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lnSpc>
                <a:spcPct val="90000"/>
              </a:lnSpc>
            </a:pPr>
            <a:r>
              <a:rPr lang="he-IL" sz="6000" b="1" dirty="0">
                <a:solidFill>
                  <a:srgbClr val="0070C0"/>
                </a:solidFill>
              </a:rPr>
              <a:t>רעיונות מרכזיים לטיפול בטראומה</a:t>
            </a:r>
            <a:endParaRPr lang="en-US" sz="6000" b="1" dirty="0">
              <a:solidFill>
                <a:srgbClr val="0070C0"/>
              </a:solidFill>
            </a:endParaRPr>
          </a:p>
        </p:txBody>
      </p:sp>
      <p:sp>
        <p:nvSpPr>
          <p:cNvPr id="3" name="Content Placeholder 2"/>
          <p:cNvSpPr>
            <a:spLocks noGrp="1"/>
          </p:cNvSpPr>
          <p:nvPr>
            <p:ph idx="1"/>
          </p:nvPr>
        </p:nvSpPr>
        <p:spPr/>
        <p:txBody>
          <a:bodyPr/>
          <a:lstStyle/>
          <a:p>
            <a:pPr marL="514350" indent="-514350" algn="r" rtl="1">
              <a:buFont typeface="+mj-lt"/>
              <a:buAutoNum type="arabicPeriod"/>
            </a:pPr>
            <a:r>
              <a:rPr lang="he-IL" b="1" dirty="0"/>
              <a:t>לדבר על טראומה - יצירת אזורים של בטחון</a:t>
            </a:r>
            <a:br>
              <a:rPr lang="en-US" b="1" dirty="0"/>
            </a:br>
            <a:r>
              <a:rPr lang="en-US" b="1" i="1" dirty="0">
                <a:solidFill>
                  <a:prstClr val="black"/>
                </a:solidFill>
              </a:rPr>
              <a:t>A Safe Place to Stand</a:t>
            </a:r>
            <a:endParaRPr lang="he-IL" b="1" dirty="0"/>
          </a:p>
          <a:p>
            <a:pPr marL="514350" indent="-514350" algn="r" rtl="1">
              <a:buNone/>
            </a:pPr>
            <a:r>
              <a:rPr lang="he-IL" sz="2800" dirty="0"/>
              <a:t>	</a:t>
            </a:r>
          </a:p>
          <a:p>
            <a:pPr algn="r" rtl="1"/>
            <a:r>
              <a:rPr lang="he-IL" sz="2800" dirty="0"/>
              <a:t>לספר את סיפור הטראומה בסביבה בטוחה ומוגנת עשוי לייצר שינוי בתהליכי עיבוד הזיכרון הטראומטי ולעודד החלמה (</a:t>
            </a:r>
            <a:r>
              <a:rPr lang="en-US" sz="2800" dirty="0" err="1"/>
              <a:t>Caruth</a:t>
            </a:r>
            <a:r>
              <a:rPr lang="en-US" sz="2800" dirty="0"/>
              <a:t>, 1995; Herman, 1992</a:t>
            </a:r>
            <a:r>
              <a:rPr lang="he-IL" sz="2800" dirty="0"/>
              <a:t>)</a:t>
            </a:r>
          </a:p>
          <a:p>
            <a:pPr algn="r" rtl="1"/>
            <a:r>
              <a:rPr lang="he-IL" sz="2800" dirty="0"/>
              <a:t>הכרה (</a:t>
            </a:r>
            <a:r>
              <a:rPr lang="en-US" sz="2800" dirty="0"/>
              <a:t>recognition</a:t>
            </a:r>
            <a:r>
              <a:rPr lang="he-IL" sz="2800" dirty="0"/>
              <a:t>) ועדות (</a:t>
            </a:r>
            <a:r>
              <a:rPr lang="en-US" sz="2800" dirty="0"/>
              <a:t>witnessing</a:t>
            </a:r>
            <a:r>
              <a:rPr lang="he-IL" sz="2800" dirty="0"/>
              <a:t>) לסיפורי הטראומה</a:t>
            </a:r>
          </a:p>
          <a:p>
            <a:pPr algn="r" rtl="1"/>
            <a:r>
              <a:rPr lang="he-IL" sz="2800" dirty="0"/>
              <a:t>לספר את סיפור הטראומה יש פוטנציאל שלילי של לחיות מחדש את הטראומה, רה-טראומטיזציה (</a:t>
            </a:r>
            <a:r>
              <a:rPr lang="en-US" sz="2800" dirty="0"/>
              <a:t>White, 2004, 2008</a:t>
            </a:r>
            <a:r>
              <a:rPr lang="he-IL" sz="2800" dirty="0"/>
              <a:t>) </a:t>
            </a:r>
            <a:endParaRPr lang="en-US" sz="2800" dirty="0"/>
          </a:p>
        </p:txBody>
      </p:sp>
    </p:spTree>
    <p:extLst>
      <p:ext uri="{BB962C8B-B14F-4D97-AF65-F5344CB8AC3E}">
        <p14:creationId xmlns:p14="http://schemas.microsoft.com/office/powerpoint/2010/main" val="62605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heRiver.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6703" y="846138"/>
            <a:ext cx="10258594" cy="5643563"/>
          </a:xfrm>
          <a:prstGeom prst="rect">
            <a:avLst/>
          </a:prstGeom>
        </p:spPr>
      </p:pic>
    </p:spTree>
    <p:extLst>
      <p:ext uri="{BB962C8B-B14F-4D97-AF65-F5344CB8AC3E}">
        <p14:creationId xmlns:p14="http://schemas.microsoft.com/office/powerpoint/2010/main" val="3832192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lnSpc>
                <a:spcPct val="90000"/>
              </a:lnSpc>
            </a:pPr>
            <a:r>
              <a:rPr lang="he-IL" sz="6000" b="1" dirty="0">
                <a:solidFill>
                  <a:srgbClr val="0070C0"/>
                </a:solidFill>
              </a:rPr>
              <a:t>רעיונות מרכזיים לטיפול בטראומה</a:t>
            </a:r>
            <a:endParaRPr lang="en-US" sz="6000" b="1" dirty="0">
              <a:solidFill>
                <a:srgbClr val="0070C0"/>
              </a:solidFill>
            </a:endParaRPr>
          </a:p>
        </p:txBody>
      </p:sp>
      <p:sp>
        <p:nvSpPr>
          <p:cNvPr id="3" name="Content Placeholder 2"/>
          <p:cNvSpPr>
            <a:spLocks noGrp="1"/>
          </p:cNvSpPr>
          <p:nvPr>
            <p:ph idx="1"/>
          </p:nvPr>
        </p:nvSpPr>
        <p:spPr/>
        <p:txBody>
          <a:bodyPr/>
          <a:lstStyle/>
          <a:p>
            <a:pPr marL="514350" indent="-514350" algn="r" rtl="1">
              <a:buFont typeface="+mj-lt"/>
              <a:buAutoNum type="arabicPeriod"/>
            </a:pPr>
            <a:r>
              <a:rPr lang="he-IL" b="1" dirty="0"/>
              <a:t>לדבר על טראומה - יצירת אזורים של בטחון</a:t>
            </a:r>
          </a:p>
          <a:p>
            <a:pPr marL="514350" indent="-514350" rtl="1">
              <a:buNone/>
            </a:pPr>
            <a:r>
              <a:rPr lang="he-IL" sz="2800" dirty="0"/>
              <a:t>	</a:t>
            </a:r>
            <a:r>
              <a:rPr lang="en-US" i="1" dirty="0">
                <a:solidFill>
                  <a:prstClr val="black"/>
                </a:solidFill>
                <a:ea typeface="+mj-ea"/>
                <a:cs typeface="+mj-cs"/>
              </a:rPr>
              <a:t>A Safe Place to Stand</a:t>
            </a:r>
            <a:r>
              <a:rPr lang="he-IL" i="1" dirty="0">
                <a:solidFill>
                  <a:prstClr val="black"/>
                </a:solidFill>
                <a:ea typeface="+mj-ea"/>
                <a:cs typeface="+mj-cs"/>
              </a:rPr>
              <a:t>	</a:t>
            </a:r>
            <a:endParaRPr lang="he-IL" i="1" dirty="0"/>
          </a:p>
          <a:p>
            <a:pPr marL="514350" indent="-514350" algn="r" rtl="1">
              <a:buNone/>
            </a:pPr>
            <a:r>
              <a:rPr lang="he-IL" sz="2800" dirty="0"/>
              <a:t>	</a:t>
            </a:r>
            <a:r>
              <a:rPr lang="en-US" sz="2800" dirty="0"/>
              <a:t>		      </a:t>
            </a:r>
            <a:r>
              <a:rPr lang="he-IL" sz="2800" dirty="0"/>
              <a:t>מטאפורת גדת הנהר</a:t>
            </a:r>
            <a:br>
              <a:rPr lang="en-US" sz="2800" dirty="0"/>
            </a:br>
            <a:endParaRPr lang="en-US" sz="2800" dirty="0"/>
          </a:p>
        </p:txBody>
      </p:sp>
      <p:pic>
        <p:nvPicPr>
          <p:cNvPr id="2050" name="Picture 2" descr="C:\Documents and Settings\Yochay\My Documents\course-narrative therapy\pics\MYTS-River.jpg"/>
          <p:cNvPicPr>
            <a:picLocks noChangeAspect="1" noChangeArrowheads="1"/>
          </p:cNvPicPr>
          <p:nvPr/>
        </p:nvPicPr>
        <p:blipFill>
          <a:blip r:embed="rId2" cstate="print"/>
          <a:srcRect/>
          <a:stretch>
            <a:fillRect/>
          </a:stretch>
        </p:blipFill>
        <p:spPr bwMode="auto">
          <a:xfrm>
            <a:off x="2279576" y="3356993"/>
            <a:ext cx="3555676" cy="2663525"/>
          </a:xfrm>
          <a:prstGeom prst="rect">
            <a:avLst/>
          </a:prstGeom>
          <a:noFill/>
        </p:spPr>
      </p:pic>
      <p:sp>
        <p:nvSpPr>
          <p:cNvPr id="5" name="Rounded Rectangular Callout 4"/>
          <p:cNvSpPr/>
          <p:nvPr/>
        </p:nvSpPr>
        <p:spPr>
          <a:xfrm>
            <a:off x="6312024" y="3284984"/>
            <a:ext cx="3009776" cy="2735534"/>
          </a:xfrm>
          <a:prstGeom prst="wedgeRoundRectCallout">
            <a:avLst>
              <a:gd name="adj1" fmla="val -80026"/>
              <a:gd name="adj2" fmla="val -28034"/>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69863" algn="r" rtl="1">
              <a:buFont typeface="Arial" pitchFamily="34" charset="0"/>
              <a:buChar char="•"/>
            </a:pPr>
            <a:r>
              <a:rPr lang="he-IL" dirty="0">
                <a:solidFill>
                  <a:prstClr val="black"/>
                </a:solidFill>
                <a:latin typeface="Calibri"/>
                <a:cs typeface="Arial" panose="020B0604020202020204" pitchFamily="34" charset="0"/>
              </a:rPr>
              <a:t>ערכים</a:t>
            </a:r>
          </a:p>
          <a:p>
            <a:pPr marL="342900" indent="-169863" algn="r" rtl="1">
              <a:buFont typeface="Arial" pitchFamily="34" charset="0"/>
              <a:buChar char="•"/>
            </a:pPr>
            <a:r>
              <a:rPr lang="he-IL" dirty="0">
                <a:solidFill>
                  <a:prstClr val="black"/>
                </a:solidFill>
                <a:latin typeface="Calibri"/>
                <a:cs typeface="Arial" panose="020B0604020202020204" pitchFamily="34" charset="0"/>
              </a:rPr>
              <a:t>תקוות</a:t>
            </a:r>
          </a:p>
          <a:p>
            <a:pPr marL="342900" indent="-169863" algn="r" rtl="1">
              <a:buFont typeface="Arial" pitchFamily="34" charset="0"/>
              <a:buChar char="•"/>
            </a:pPr>
            <a:r>
              <a:rPr lang="he-IL" dirty="0">
                <a:solidFill>
                  <a:prstClr val="black"/>
                </a:solidFill>
                <a:latin typeface="Calibri"/>
                <a:cs typeface="Arial" panose="020B0604020202020204" pitchFamily="34" charset="0"/>
              </a:rPr>
              <a:t>חלומות</a:t>
            </a:r>
          </a:p>
          <a:p>
            <a:pPr marL="342900" indent="-169863" algn="r" rtl="1">
              <a:buFont typeface="Arial" pitchFamily="34" charset="0"/>
              <a:buChar char="•"/>
            </a:pPr>
            <a:r>
              <a:rPr lang="he-IL" dirty="0">
                <a:solidFill>
                  <a:prstClr val="black"/>
                </a:solidFill>
                <a:latin typeface="Calibri"/>
                <a:cs typeface="Arial" panose="020B0604020202020204" pitchFamily="34" charset="0"/>
              </a:rPr>
              <a:t>אנשים חשובים</a:t>
            </a:r>
          </a:p>
          <a:p>
            <a:pPr marL="342900" indent="-169863" algn="r" rtl="1">
              <a:buFont typeface="Arial" pitchFamily="34" charset="0"/>
              <a:buChar char="•"/>
            </a:pPr>
            <a:r>
              <a:rPr lang="he-IL" dirty="0">
                <a:solidFill>
                  <a:prstClr val="black"/>
                </a:solidFill>
                <a:latin typeface="Calibri"/>
                <a:cs typeface="Arial" panose="020B0604020202020204" pitchFamily="34" charset="0"/>
              </a:rPr>
              <a:t>יכולות וכישורים</a:t>
            </a:r>
          </a:p>
          <a:p>
            <a:pPr marL="342900" indent="-169863" algn="r" rtl="1">
              <a:buFont typeface="Arial" pitchFamily="34" charset="0"/>
              <a:buChar char="•"/>
            </a:pPr>
            <a:r>
              <a:rPr lang="he-IL" dirty="0">
                <a:solidFill>
                  <a:prstClr val="black"/>
                </a:solidFill>
                <a:latin typeface="Calibri"/>
                <a:cs typeface="Arial" panose="020B0604020202020204" pitchFamily="34" charset="0"/>
              </a:rPr>
              <a:t>התגובות לטראומה</a:t>
            </a:r>
          </a:p>
          <a:p>
            <a:pPr marL="342900" indent="-169863" algn="r" rtl="1">
              <a:buFont typeface="Arial" pitchFamily="34" charset="0"/>
              <a:buChar char="•"/>
            </a:pPr>
            <a:r>
              <a:rPr lang="en-US" dirty="0">
                <a:solidFill>
                  <a:prstClr val="black"/>
                </a:solidFill>
                <a:latin typeface="Calibri"/>
                <a:cs typeface="Arial" panose="020B0604020202020204" pitchFamily="34" charset="0"/>
              </a:rPr>
              <a:t>Personal agency</a:t>
            </a:r>
            <a:endParaRPr lang="en-US" dirty="0">
              <a:solidFill>
                <a:prstClr val="black"/>
              </a:solidFill>
              <a:latin typeface="Calibri"/>
            </a:endParaRPr>
          </a:p>
        </p:txBody>
      </p:sp>
      <p:sp>
        <p:nvSpPr>
          <p:cNvPr id="6" name="TextBox 5"/>
          <p:cNvSpPr txBox="1"/>
          <p:nvPr/>
        </p:nvSpPr>
        <p:spPr>
          <a:xfrm>
            <a:off x="1847528" y="6165305"/>
            <a:ext cx="2952328" cy="461665"/>
          </a:xfrm>
          <a:prstGeom prst="rect">
            <a:avLst/>
          </a:prstGeom>
          <a:noFill/>
        </p:spPr>
        <p:txBody>
          <a:bodyPr wrap="square" rtlCol="0">
            <a:spAutoFit/>
          </a:bodyPr>
          <a:lstStyle/>
          <a:p>
            <a:r>
              <a:rPr lang="en-US" sz="2400" dirty="0">
                <a:solidFill>
                  <a:prstClr val="black"/>
                </a:solidFill>
                <a:latin typeface="Calibri"/>
              </a:rPr>
              <a:t>(</a:t>
            </a:r>
            <a:r>
              <a:rPr lang="en-US" sz="2400" dirty="0" err="1">
                <a:solidFill>
                  <a:prstClr val="black"/>
                </a:solidFill>
                <a:latin typeface="Calibri"/>
              </a:rPr>
              <a:t>Shona</a:t>
            </a:r>
            <a:r>
              <a:rPr lang="en-US" sz="2400" dirty="0">
                <a:solidFill>
                  <a:prstClr val="black"/>
                </a:solidFill>
                <a:latin typeface="Calibri"/>
              </a:rPr>
              <a:t> </a:t>
            </a:r>
            <a:r>
              <a:rPr lang="en-US" sz="2400" dirty="0" err="1">
                <a:solidFill>
                  <a:prstClr val="black"/>
                </a:solidFill>
                <a:latin typeface="Calibri"/>
              </a:rPr>
              <a:t>Russel</a:t>
            </a:r>
            <a:r>
              <a:rPr lang="en-US" sz="2400" dirty="0">
                <a:solidFill>
                  <a:prstClr val="black"/>
                </a:solidFill>
                <a:latin typeface="Calibri"/>
              </a:rPr>
              <a:t>)</a:t>
            </a:r>
          </a:p>
        </p:txBody>
      </p:sp>
    </p:spTree>
    <p:extLst>
      <p:ext uri="{BB962C8B-B14F-4D97-AF65-F5344CB8AC3E}">
        <p14:creationId xmlns:p14="http://schemas.microsoft.com/office/powerpoint/2010/main" val="3978456695"/>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3253</TotalTime>
  <Words>853</Words>
  <Application>Microsoft Office PowerPoint</Application>
  <PresentationFormat>מסך רחב</PresentationFormat>
  <Paragraphs>103</Paragraphs>
  <Slides>24</Slides>
  <Notes>4</Notes>
  <HiddenSlides>0</HiddenSlides>
  <MMClips>1</MMClips>
  <ScaleCrop>false</ScaleCrop>
  <HeadingPairs>
    <vt:vector size="8" baseType="variant">
      <vt:variant>
        <vt:lpstr>גופנים בשימוש</vt:lpstr>
      </vt:variant>
      <vt:variant>
        <vt:i4>5</vt:i4>
      </vt:variant>
      <vt:variant>
        <vt:lpstr>ערכת נושא</vt:lpstr>
      </vt:variant>
      <vt:variant>
        <vt:i4>4</vt:i4>
      </vt:variant>
      <vt:variant>
        <vt:lpstr>שרתי OLE מוטבעים</vt:lpstr>
      </vt:variant>
      <vt:variant>
        <vt:i4>1</vt:i4>
      </vt:variant>
      <vt:variant>
        <vt:lpstr>כותרות שקופיות</vt:lpstr>
      </vt:variant>
      <vt:variant>
        <vt:i4>24</vt:i4>
      </vt:variant>
    </vt:vector>
  </HeadingPairs>
  <TitlesOfParts>
    <vt:vector size="34" baseType="lpstr">
      <vt:lpstr>Arial</vt:lpstr>
      <vt:lpstr>Calibri</vt:lpstr>
      <vt:lpstr>Calibri Light</vt:lpstr>
      <vt:lpstr>Constantia</vt:lpstr>
      <vt:lpstr>Wingdings 2</vt:lpstr>
      <vt:lpstr>Office Theme</vt:lpstr>
      <vt:lpstr>Paper</vt:lpstr>
      <vt:lpstr>1_Office Theme</vt:lpstr>
      <vt:lpstr>2_Office Theme</vt:lpstr>
      <vt:lpstr>Acrobat Document</vt:lpstr>
      <vt:lpstr>טיפול נרטיבי בילדים המתמודדים עם ההשפעות של טראומה</vt:lpstr>
      <vt:lpstr>מצגת של PowerPoint‏</vt:lpstr>
      <vt:lpstr>מצגת של PowerPoint‏</vt:lpstr>
      <vt:lpstr>הגישה הנרטיבית</vt:lpstr>
      <vt:lpstr>מצגת של PowerPoint‏</vt:lpstr>
      <vt:lpstr>ערכים ועקרונות מוסריים</vt:lpstr>
      <vt:lpstr>רעיונות מרכזיים לטיפול בטראומה</vt:lpstr>
      <vt:lpstr>מצגת של PowerPoint‏</vt:lpstr>
      <vt:lpstr>רעיונות מרכזיים לטיפול בטראומה</vt:lpstr>
      <vt:lpstr>רעיונות מרכזיים לטיפול בטראומה</vt:lpstr>
      <vt:lpstr>פירוק (דה-קונסטרוקציה) של יחסי הכח</vt:lpstr>
      <vt:lpstr>עץ החיים</vt:lpstr>
      <vt:lpstr>מצגת של PowerPoint‏</vt:lpstr>
      <vt:lpstr>עץ החיים</vt:lpstr>
      <vt:lpstr>מצגת של PowerPoint‏</vt:lpstr>
      <vt:lpstr>עץ החיים</vt:lpstr>
      <vt:lpstr>מצגת של PowerPoint‏</vt:lpstr>
      <vt:lpstr>מצגת של PowerPoint‏</vt:lpstr>
      <vt:lpstr>עץ החיים</vt:lpstr>
      <vt:lpstr>מצגת של PowerPoint‏</vt:lpstr>
      <vt:lpstr>עץ החיים</vt:lpstr>
      <vt:lpstr>עץ החיים</vt:lpstr>
      <vt:lpstr>מצגת של PowerPoint‏</vt:lpstr>
      <vt:lpstr>טיפול נרטיבי בילדים המתמודדים עם ההשפעות של טראומה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Yochay Nadan</dc:creator>
  <cp:lastModifiedBy>Eyal Diamant</cp:lastModifiedBy>
  <cp:revision>74</cp:revision>
  <dcterms:created xsi:type="dcterms:W3CDTF">2019-09-15T19:01:59Z</dcterms:created>
  <dcterms:modified xsi:type="dcterms:W3CDTF">2020-04-14T12:13:39Z</dcterms:modified>
</cp:coreProperties>
</file>