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9" r:id="rId2"/>
    <p:sldId id="256" r:id="rId3"/>
    <p:sldId id="270" r:id="rId4"/>
    <p:sldId id="271" r:id="rId5"/>
    <p:sldId id="272" r:id="rId6"/>
    <p:sldId id="259" r:id="rId7"/>
    <p:sldId id="263" r:id="rId8"/>
    <p:sldId id="269" r:id="rId9"/>
    <p:sldId id="265" r:id="rId10"/>
    <p:sldId id="262" r:id="rId11"/>
    <p:sldId id="264" r:id="rId12"/>
    <p:sldId id="277" r:id="rId13"/>
    <p:sldId id="273" r:id="rId14"/>
    <p:sldId id="266" r:id="rId15"/>
    <p:sldId id="275" r:id="rId16"/>
    <p:sldId id="274" r:id="rId17"/>
    <p:sldId id="278"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308" autoAdjust="0"/>
  </p:normalViewPr>
  <p:slideViewPr>
    <p:cSldViewPr snapToGrid="0">
      <p:cViewPr>
        <p:scale>
          <a:sx n="73" d="100"/>
          <a:sy n="73" d="100"/>
        </p:scale>
        <p:origin x="-328" y="4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4/2/2020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4/2/2020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4/2/2020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4/2/2020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4/2/2020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4/2/2020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O902-YfSsAA?feature=oembed"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0bCC9abbOU4&amp;feature=youtu.b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72">
            <a:extLst>
              <a:ext uri="{FF2B5EF4-FFF2-40B4-BE49-F238E27FC236}">
                <a16:creationId xmlns="" xmlns:a16="http://schemas.microsoft.com/office/drawing/2014/main" id="{C0B27210-D0CA-4654-B3E3-9ABB4F178E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 xmlns:a16="http://schemas.microsoft.com/office/drawing/2014/main" id="{FE43E560-ACFB-4C81-AEA1-B8A311A7D931}"/>
              </a:ext>
            </a:extLst>
          </p:cNvPr>
          <p:cNvSpPr>
            <a:spLocks noGrp="1"/>
          </p:cNvSpPr>
          <p:nvPr>
            <p:ph type="ctrTitle"/>
          </p:nvPr>
        </p:nvSpPr>
        <p:spPr>
          <a:xfrm>
            <a:off x="6096000" y="782200"/>
            <a:ext cx="5948881" cy="5293599"/>
          </a:xfrm>
        </p:spPr>
        <p:txBody>
          <a:bodyPr anchor="b">
            <a:normAutofit/>
          </a:bodyPr>
          <a:lstStyle/>
          <a:p>
            <a:r>
              <a:rPr lang="he-IL" sz="3300" dirty="0">
                <a:solidFill>
                  <a:schemeClr val="bg1"/>
                </a:solidFill>
                <a:latin typeface="Gisha" panose="020B0502040204020203" pitchFamily="34" charset="-79"/>
                <a:cs typeface="Gisha" panose="020B0502040204020203" pitchFamily="34" charset="-79"/>
              </a:rPr>
              <a:t>ברוכים הבאים </a:t>
            </a:r>
            <a:r>
              <a:rPr lang="he-IL" sz="3300" dirty="0" smtClean="0">
                <a:solidFill>
                  <a:schemeClr val="bg1"/>
                </a:solidFill>
                <a:latin typeface="Gisha" panose="020B0502040204020203" pitchFamily="34" charset="-79"/>
                <a:cs typeface="Gisha" panose="020B0502040204020203" pitchFamily="34" charset="-79"/>
              </a:rPr>
              <a:t>להרצאתה של</a:t>
            </a:r>
            <a:br>
              <a:rPr lang="he-IL" sz="3300" dirty="0" smtClean="0">
                <a:solidFill>
                  <a:schemeClr val="bg1"/>
                </a:solidFill>
                <a:latin typeface="Gisha" panose="020B0502040204020203" pitchFamily="34" charset="-79"/>
                <a:cs typeface="Gisha" panose="020B0502040204020203" pitchFamily="34" charset="-79"/>
              </a:rPr>
            </a:br>
            <a:r>
              <a:rPr lang="he-IL" sz="3300" dirty="0" smtClean="0">
                <a:solidFill>
                  <a:schemeClr val="bg1"/>
                </a:solidFill>
                <a:latin typeface="Gisha" panose="020B0502040204020203" pitchFamily="34" charset="-79"/>
                <a:cs typeface="Gisha" panose="020B0502040204020203" pitchFamily="34" charset="-79"/>
              </a:rPr>
              <a:t>ד"ר </a:t>
            </a:r>
            <a:r>
              <a:rPr lang="he-IL" sz="3300" dirty="0" smtClean="0">
                <a:solidFill>
                  <a:schemeClr val="bg1"/>
                </a:solidFill>
                <a:latin typeface="Gisha" panose="020B0502040204020203" pitchFamily="34" charset="-79"/>
                <a:cs typeface="Gisha" panose="020B0502040204020203" pitchFamily="34" charset="-79"/>
              </a:rPr>
              <a:t>מיכל קומם</a:t>
            </a:r>
            <a:r>
              <a:rPr lang="he-IL" sz="3300" dirty="0" smtClean="0">
                <a:solidFill>
                  <a:schemeClr val="bg1"/>
                </a:solidFill>
                <a:latin typeface="Gisha" panose="020B0502040204020203" pitchFamily="34" charset="-79"/>
                <a:cs typeface="Gisha" panose="020B0502040204020203" pitchFamily="34" charset="-79"/>
              </a:rPr>
              <a:t/>
            </a:r>
            <a:br>
              <a:rPr lang="he-IL" sz="3300" dirty="0" smtClean="0">
                <a:solidFill>
                  <a:schemeClr val="bg1"/>
                </a:solidFill>
                <a:latin typeface="Gisha" panose="020B0502040204020203" pitchFamily="34" charset="-79"/>
                <a:cs typeface="Gisha" panose="020B0502040204020203" pitchFamily="34" charset="-79"/>
              </a:rPr>
            </a:br>
            <a:r>
              <a:rPr lang="he-IL" sz="3300" dirty="0" smtClean="0">
                <a:solidFill>
                  <a:schemeClr val="bg1"/>
                </a:solidFill>
                <a:latin typeface="Gisha" panose="020B0502040204020203" pitchFamily="34" charset="-79"/>
                <a:cs typeface="Gisha" panose="020B0502040204020203" pitchFamily="34" charset="-79"/>
              </a:rPr>
              <a:t/>
            </a:r>
            <a:br>
              <a:rPr lang="he-IL" sz="3300" dirty="0" smtClean="0">
                <a:solidFill>
                  <a:schemeClr val="bg1"/>
                </a:solidFill>
                <a:latin typeface="Gisha" panose="020B0502040204020203" pitchFamily="34" charset="-79"/>
                <a:cs typeface="Gisha" panose="020B0502040204020203" pitchFamily="34" charset="-79"/>
              </a:rPr>
            </a:br>
            <a:r>
              <a:rPr lang="he-IL" sz="4400" dirty="0">
                <a:solidFill>
                  <a:schemeClr val="bg1"/>
                </a:solidFill>
                <a:latin typeface="Gisha" panose="020B0502040204020203" pitchFamily="34" charset="-79"/>
                <a:cs typeface="Gisha" panose="020B0502040204020203" pitchFamily="34" charset="-79"/>
              </a:rPr>
              <a:t>מציאות של חוסר וודאות פוגשת טראומה עיקשת</a:t>
            </a:r>
            <a:r>
              <a:rPr lang="he-IL" sz="3300" dirty="0">
                <a:solidFill>
                  <a:schemeClr val="bg1"/>
                </a:solidFill>
                <a:latin typeface="Gisha" panose="020B0502040204020203" pitchFamily="34" charset="-79"/>
                <a:cs typeface="Gisha" panose="020B0502040204020203" pitchFamily="34" charset="-79"/>
              </a:rPr>
              <a:t/>
            </a:r>
            <a:br>
              <a:rPr lang="he-IL" sz="3300" dirty="0">
                <a:solidFill>
                  <a:schemeClr val="bg1"/>
                </a:solidFill>
                <a:latin typeface="Gisha" panose="020B0502040204020203" pitchFamily="34" charset="-79"/>
                <a:cs typeface="Gisha" panose="020B0502040204020203" pitchFamily="34" charset="-79"/>
              </a:rPr>
            </a:br>
            <a:r>
              <a:rPr lang="en-US" sz="3300" dirty="0" smtClean="0">
                <a:solidFill>
                  <a:schemeClr val="bg1"/>
                </a:solidFill>
                <a:latin typeface="Gisha" panose="020B0502040204020203" pitchFamily="34" charset="-79"/>
                <a:cs typeface="Gisha" panose="020B0502040204020203" pitchFamily="34" charset="-79"/>
              </a:rPr>
              <a:t/>
            </a:r>
            <a:br>
              <a:rPr lang="en-US" sz="3300" dirty="0" smtClean="0">
                <a:solidFill>
                  <a:schemeClr val="bg1"/>
                </a:solidFill>
                <a:latin typeface="Gisha" panose="020B0502040204020203" pitchFamily="34" charset="-79"/>
                <a:cs typeface="Gisha" panose="020B0502040204020203" pitchFamily="34" charset="-79"/>
              </a:rPr>
            </a:br>
            <a:r>
              <a:rPr lang="he-IL" sz="3300" dirty="0" smtClean="0">
                <a:solidFill>
                  <a:schemeClr val="bg1"/>
                </a:solidFill>
                <a:latin typeface="Gisha" panose="020B0502040204020203" pitchFamily="34" charset="-79"/>
                <a:cs typeface="Gisha" panose="020B0502040204020203" pitchFamily="34" charset="-79"/>
              </a:rPr>
              <a:t>ההרצאה </a:t>
            </a:r>
            <a:r>
              <a:rPr lang="he-IL" sz="3300" dirty="0">
                <a:solidFill>
                  <a:schemeClr val="bg1"/>
                </a:solidFill>
                <a:latin typeface="Gisha" panose="020B0502040204020203" pitchFamily="34" charset="-79"/>
                <a:cs typeface="Gisha" panose="020B0502040204020203" pitchFamily="34" charset="-79"/>
              </a:rPr>
              <a:t>תתחיל </a:t>
            </a:r>
            <a:r>
              <a:rPr lang="he-IL" sz="3300" dirty="0" smtClean="0">
                <a:solidFill>
                  <a:schemeClr val="bg1"/>
                </a:solidFill>
                <a:latin typeface="Gisha" panose="020B0502040204020203" pitchFamily="34" charset="-79"/>
                <a:cs typeface="Gisha" panose="020B0502040204020203" pitchFamily="34" charset="-79"/>
              </a:rPr>
              <a:t>בשעה </a:t>
            </a:r>
            <a:r>
              <a:rPr lang="he-IL" sz="3300" dirty="0" smtClean="0">
                <a:solidFill>
                  <a:schemeClr val="bg1"/>
                </a:solidFill>
                <a:latin typeface="Gisha" panose="020B0502040204020203" pitchFamily="34" charset="-79"/>
                <a:cs typeface="Gisha" panose="020B0502040204020203" pitchFamily="34" charset="-79"/>
              </a:rPr>
              <a:t>11:00 </a:t>
            </a:r>
            <a:r>
              <a:rPr lang="he-IL" sz="3300" dirty="0" smtClean="0">
                <a:solidFill>
                  <a:schemeClr val="bg1"/>
                </a:solidFill>
                <a:latin typeface="Gisha" panose="020B0502040204020203" pitchFamily="34" charset="-79"/>
                <a:cs typeface="Gisha" panose="020B0502040204020203" pitchFamily="34" charset="-79"/>
              </a:rPr>
              <a:t>בדיוק  </a:t>
            </a:r>
            <a:r>
              <a:rPr lang="he-IL" sz="3300" dirty="0">
                <a:solidFill>
                  <a:schemeClr val="bg1"/>
                </a:solidFill>
                <a:latin typeface="Gisha" panose="020B0502040204020203" pitchFamily="34" charset="-79"/>
                <a:cs typeface="Gisha" panose="020B0502040204020203" pitchFamily="34" charset="-79"/>
              </a:rPr>
              <a:t/>
            </a:r>
            <a:br>
              <a:rPr lang="he-IL" sz="3300" dirty="0">
                <a:solidFill>
                  <a:schemeClr val="bg1"/>
                </a:solidFill>
                <a:latin typeface="Gisha" panose="020B0502040204020203" pitchFamily="34" charset="-79"/>
                <a:cs typeface="Gisha" panose="020B0502040204020203" pitchFamily="34" charset="-79"/>
              </a:rPr>
            </a:br>
            <a:r>
              <a:rPr lang="he-IL" sz="3300" dirty="0">
                <a:solidFill>
                  <a:schemeClr val="bg1"/>
                </a:solidFill>
                <a:latin typeface="Gisha" panose="020B0502040204020203" pitchFamily="34" charset="-79"/>
                <a:cs typeface="Gisha" panose="020B0502040204020203" pitchFamily="34" charset="-79"/>
              </a:rPr>
              <a:t/>
            </a:r>
            <a:br>
              <a:rPr lang="he-IL" sz="3300" dirty="0">
                <a:solidFill>
                  <a:schemeClr val="bg1"/>
                </a:solidFill>
                <a:latin typeface="Gisha" panose="020B0502040204020203" pitchFamily="34" charset="-79"/>
                <a:cs typeface="Gisha" panose="020B0502040204020203" pitchFamily="34" charset="-79"/>
              </a:rPr>
            </a:br>
            <a:endParaRPr lang="he-IL" sz="3300" dirty="0">
              <a:solidFill>
                <a:schemeClr val="bg1"/>
              </a:solidFill>
              <a:latin typeface="Gisha" panose="020B0502040204020203" pitchFamily="34" charset="-79"/>
              <a:cs typeface="Gisha" panose="020B0502040204020203" pitchFamily="34" charset="-79"/>
            </a:endParaRPr>
          </a:p>
        </p:txBody>
      </p:sp>
      <p:sp>
        <p:nvSpPr>
          <p:cNvPr id="1033" name="Freeform: Shape 74">
            <a:extLst>
              <a:ext uri="{FF2B5EF4-FFF2-40B4-BE49-F238E27FC236}">
                <a16:creationId xmlns="" xmlns:a16="http://schemas.microsoft.com/office/drawing/2014/main" id="{1DB7C82F-AB7E-4F0C-B829-FA1B9C41518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 xmlns:a16="http://schemas.microsoft.com/office/drawing/2014/main" id="{70B66945-4967-4040-926D-DCA44313CD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מכון חרוב - Haruv Institute - Home | Facebook">
            <a:extLst>
              <a:ext uri="{FF2B5EF4-FFF2-40B4-BE49-F238E27FC236}">
                <a16:creationId xmlns="" xmlns:a16="http://schemas.microsoft.com/office/drawing/2014/main" id="{1EE8AA7B-3749-4B30-B581-D1CB71D7F4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578" r="5581"/>
          <a:stretch/>
        </p:blipFill>
        <p:spPr bwMode="auto">
          <a:xfrm>
            <a:off x="461864" y="489204"/>
            <a:ext cx="3962878" cy="4511421"/>
          </a:xfrm>
          <a:prstGeom prst="rect">
            <a:avLst/>
          </a:prstGeom>
          <a:noFill/>
          <a:extLst>
            <a:ext uri="{909E8E84-426E-40DD-AFC4-6F175D3DCCD1}">
              <a14:hiddenFill xmlns:a14="http://schemas.microsoft.com/office/drawing/2010/main">
                <a:solidFill>
                  <a:srgbClr val="FFFFFF"/>
                </a:solidFill>
              </a14:hiddenFill>
            </a:ext>
          </a:extLst>
        </p:spPr>
      </p:pic>
      <p:sp>
        <p:nvSpPr>
          <p:cNvPr id="3" name="כותרת משנה 2">
            <a:extLst>
              <a:ext uri="{FF2B5EF4-FFF2-40B4-BE49-F238E27FC236}">
                <a16:creationId xmlns="" xmlns:a16="http://schemas.microsoft.com/office/drawing/2014/main" id="{46F96990-CAF2-4F3B-83C7-0DB171E23756}"/>
              </a:ext>
            </a:extLst>
          </p:cNvPr>
          <p:cNvSpPr>
            <a:spLocks noGrp="1"/>
          </p:cNvSpPr>
          <p:nvPr>
            <p:ph type="subTitle" idx="1"/>
          </p:nvPr>
        </p:nvSpPr>
        <p:spPr>
          <a:xfrm flipV="1">
            <a:off x="-3500438" y="4352924"/>
            <a:ext cx="1423988" cy="228601"/>
          </a:xfrm>
        </p:spPr>
        <p:txBody>
          <a:bodyPr>
            <a:normAutofit fontScale="25000" lnSpcReduction="20000"/>
          </a:bodyPr>
          <a:lstStyle/>
          <a:p>
            <a:endParaRPr lang="he-IL" dirty="0"/>
          </a:p>
        </p:txBody>
      </p:sp>
    </p:spTree>
    <p:extLst>
      <p:ext uri="{BB962C8B-B14F-4D97-AF65-F5344CB8AC3E}">
        <p14:creationId xmlns:p14="http://schemas.microsoft.com/office/powerpoint/2010/main" val="3009379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F457E2-D1B6-4405-88D3-9C7C119AB0B4}"/>
              </a:ext>
            </a:extLst>
          </p:cNvPr>
          <p:cNvSpPr>
            <a:spLocks noGrp="1"/>
          </p:cNvSpPr>
          <p:nvPr>
            <p:ph type="title"/>
          </p:nvPr>
        </p:nvSpPr>
        <p:spPr/>
        <p:txBody>
          <a:bodyPr/>
          <a:lstStyle/>
          <a:p>
            <a:pPr algn="r" rtl="1"/>
            <a:r>
              <a:rPr lang="he-IL" b="1" dirty="0"/>
              <a:t>טראומה עיקשת (זיו, 2012 ; </a:t>
            </a:r>
            <a:r>
              <a:rPr lang="en-GB" b="1" dirty="0"/>
              <a:t>Root, 1996</a:t>
            </a:r>
            <a:r>
              <a:rPr lang="he-IL" b="1" dirty="0"/>
              <a:t>)</a:t>
            </a:r>
            <a:r>
              <a:rPr lang="en-GB" b="1" dirty="0"/>
              <a:t> </a:t>
            </a:r>
            <a:endParaRPr lang="x-none" b="1" dirty="0"/>
          </a:p>
        </p:txBody>
      </p:sp>
      <p:sp>
        <p:nvSpPr>
          <p:cNvPr id="3" name="Content Placeholder 2">
            <a:extLst>
              <a:ext uri="{FF2B5EF4-FFF2-40B4-BE49-F238E27FC236}">
                <a16:creationId xmlns="" xmlns:a16="http://schemas.microsoft.com/office/drawing/2014/main" id="{A68A33C5-9A4F-4096-9CEB-76B1B5812448}"/>
              </a:ext>
            </a:extLst>
          </p:cNvPr>
          <p:cNvSpPr>
            <a:spLocks noGrp="1"/>
          </p:cNvSpPr>
          <p:nvPr>
            <p:ph idx="1"/>
          </p:nvPr>
        </p:nvSpPr>
        <p:spPr>
          <a:xfrm>
            <a:off x="1534695" y="2015732"/>
            <a:ext cx="9695279" cy="4261243"/>
          </a:xfrm>
        </p:spPr>
        <p:txBody>
          <a:bodyPr>
            <a:normAutofit/>
          </a:bodyPr>
          <a:lstStyle/>
          <a:p>
            <a:pPr marL="0" indent="0" algn="r" rtl="1">
              <a:buNone/>
            </a:pPr>
            <a:r>
              <a:rPr lang="he-IL" dirty="0"/>
              <a:t>השפעות נפשיות של מצבים חברתיים </a:t>
            </a:r>
            <a:r>
              <a:rPr lang="he-IL" dirty="0" err="1"/>
              <a:t>דכאניים</a:t>
            </a:r>
            <a:r>
              <a:rPr lang="he-IL" dirty="0"/>
              <a:t> מתמשכים (עוני, הדרה, לאומנות, ביטול, גזענות, מגדר)</a:t>
            </a:r>
          </a:p>
          <a:p>
            <a:pPr marL="0" indent="0" algn="r" rtl="1">
              <a:buNone/>
            </a:pPr>
            <a:endParaRPr lang="he-IL" dirty="0"/>
          </a:p>
          <a:p>
            <a:pPr marL="0" indent="0" algn="r" rtl="1">
              <a:buNone/>
            </a:pPr>
            <a:r>
              <a:rPr lang="he-IL" dirty="0"/>
              <a:t>בשונה </a:t>
            </a:r>
            <a:r>
              <a:rPr lang="he-IL" dirty="0" err="1"/>
              <a:t>מ”טראומות</a:t>
            </a:r>
            <a:r>
              <a:rPr lang="he-IL" dirty="0"/>
              <a:t> קיצון”, טראומה עיקשת לא מסתיימת. מכיוון שהיא תוצאה של תנאי דיכוי מתמשכים בזמן הווה (סקסיזם, גזענות, הומופוביה, לאומנות). עיקשותה של הטראומה העיקשת נובעת ממציאות חברתית טראומטית מתמשכת. </a:t>
            </a:r>
          </a:p>
          <a:p>
            <a:pPr marL="0" indent="0" algn="r" rtl="1">
              <a:buNone/>
            </a:pPr>
            <a:endParaRPr lang="he-IL" dirty="0"/>
          </a:p>
        </p:txBody>
      </p:sp>
    </p:spTree>
    <p:extLst>
      <p:ext uri="{BB962C8B-B14F-4D97-AF65-F5344CB8AC3E}">
        <p14:creationId xmlns:p14="http://schemas.microsoft.com/office/powerpoint/2010/main" val="2414173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F457E2-D1B6-4405-88D3-9C7C119AB0B4}"/>
              </a:ext>
            </a:extLst>
          </p:cNvPr>
          <p:cNvSpPr>
            <a:spLocks noGrp="1"/>
          </p:cNvSpPr>
          <p:nvPr>
            <p:ph type="title"/>
          </p:nvPr>
        </p:nvSpPr>
        <p:spPr/>
        <p:txBody>
          <a:bodyPr/>
          <a:lstStyle/>
          <a:p>
            <a:pPr algn="r" rtl="1"/>
            <a:r>
              <a:rPr lang="he-IL" b="1" dirty="0"/>
              <a:t>מיקרו אגרסיות </a:t>
            </a:r>
            <a:endParaRPr lang="x-none" b="1" dirty="0"/>
          </a:p>
        </p:txBody>
      </p:sp>
      <p:sp>
        <p:nvSpPr>
          <p:cNvPr id="3" name="Content Placeholder 2">
            <a:extLst>
              <a:ext uri="{FF2B5EF4-FFF2-40B4-BE49-F238E27FC236}">
                <a16:creationId xmlns="" xmlns:a16="http://schemas.microsoft.com/office/drawing/2014/main" id="{A68A33C5-9A4F-4096-9CEB-76B1B5812448}"/>
              </a:ext>
            </a:extLst>
          </p:cNvPr>
          <p:cNvSpPr>
            <a:spLocks noGrp="1"/>
          </p:cNvSpPr>
          <p:nvPr>
            <p:ph idx="1"/>
          </p:nvPr>
        </p:nvSpPr>
        <p:spPr>
          <a:xfrm>
            <a:off x="1534695" y="2015732"/>
            <a:ext cx="9695279" cy="4261243"/>
          </a:xfrm>
        </p:spPr>
        <p:txBody>
          <a:bodyPr>
            <a:normAutofit/>
          </a:bodyPr>
          <a:lstStyle/>
          <a:p>
            <a:pPr marL="0" indent="0" algn="r" rtl="1">
              <a:buNone/>
            </a:pPr>
            <a:r>
              <a:rPr lang="he-IL" dirty="0"/>
              <a:t>"מיקרו-אגרסיה" (1970 ,</a:t>
            </a:r>
            <a:r>
              <a:rPr lang="en-GB" dirty="0"/>
              <a:t>Pierce </a:t>
            </a:r>
            <a:r>
              <a:rPr lang="he-IL" dirty="0"/>
              <a:t> ):</a:t>
            </a:r>
          </a:p>
          <a:p>
            <a:pPr marL="0" indent="0" algn="r" rtl="1">
              <a:buNone/>
            </a:pPr>
            <a:r>
              <a:rPr lang="he-IL" dirty="0"/>
              <a:t>מסרים סמויים, המעוברים באינטראקציות בין-אישיות וחברתיות. מסרים אלו משדרים הפחתת ערך ומשדרים תחושה של אפליה ומידור חברתי. </a:t>
            </a:r>
          </a:p>
          <a:p>
            <a:pPr marL="0" indent="0" algn="r" rtl="1">
              <a:buNone/>
            </a:pPr>
            <a:r>
              <a:rPr lang="he-IL" dirty="0"/>
              <a:t>ייחודיותם של המסרים באופיים- אגבי, יום-יומי, תמים, אוטומטי וסמוי. </a:t>
            </a:r>
          </a:p>
          <a:p>
            <a:pPr marL="0" indent="0" algn="r" rtl="1">
              <a:buNone/>
            </a:pPr>
            <a:r>
              <a:rPr lang="he-IL" dirty="0"/>
              <a:t>לא מדובר בהצהרות בוטות המכוונות ביחס לקבוצת מיעוט כלשהי, אלא בביטויים שגורים ויום-יומיומיים, אשר לכאורה לא מכוונים לפגוע או להפלות </a:t>
            </a:r>
            <a:r>
              <a:rPr lang="en-GB" dirty="0"/>
              <a:t>Pierce, 1970) </a:t>
            </a:r>
            <a:r>
              <a:rPr lang="he-IL" dirty="0"/>
              <a:t>)</a:t>
            </a:r>
            <a:endParaRPr lang="en-GB" dirty="0"/>
          </a:p>
          <a:p>
            <a:pPr marL="0" indent="0" algn="r" rtl="1">
              <a:buNone/>
            </a:pPr>
            <a:r>
              <a:rPr lang="he-IL" dirty="0"/>
              <a:t>כלנית </a:t>
            </a:r>
            <a:r>
              <a:rPr lang="he-IL" dirty="0" err="1"/>
              <a:t>צלאח</a:t>
            </a:r>
            <a:r>
              <a:rPr lang="he-IL" dirty="0"/>
              <a:t> (2016) – הדגימה איך מיקרו אגרסיות פועלות על רקע אתני- ויוצרות תחושה של הזרה, הפחתת ערך ויתכן שאף פגיעה בתחושת המסוגלות </a:t>
            </a:r>
            <a:endParaRPr lang="en-GB" dirty="0"/>
          </a:p>
        </p:txBody>
      </p:sp>
    </p:spTree>
    <p:extLst>
      <p:ext uri="{BB962C8B-B14F-4D97-AF65-F5344CB8AC3E}">
        <p14:creationId xmlns:p14="http://schemas.microsoft.com/office/powerpoint/2010/main" val="2283410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F457E2-D1B6-4405-88D3-9C7C119AB0B4}"/>
              </a:ext>
            </a:extLst>
          </p:cNvPr>
          <p:cNvSpPr>
            <a:spLocks noGrp="1"/>
          </p:cNvSpPr>
          <p:nvPr>
            <p:ph type="title"/>
          </p:nvPr>
        </p:nvSpPr>
        <p:spPr/>
        <p:txBody>
          <a:bodyPr/>
          <a:lstStyle/>
          <a:p>
            <a:pPr algn="r" rtl="1"/>
            <a:r>
              <a:rPr lang="he-IL" b="1" dirty="0"/>
              <a:t>איך טראומה עיקשת קשורה למצב הנוכחי? </a:t>
            </a:r>
            <a:endParaRPr lang="x-none" b="1" dirty="0"/>
          </a:p>
        </p:txBody>
      </p:sp>
      <p:sp>
        <p:nvSpPr>
          <p:cNvPr id="3" name="Content Placeholder 2">
            <a:extLst>
              <a:ext uri="{FF2B5EF4-FFF2-40B4-BE49-F238E27FC236}">
                <a16:creationId xmlns="" xmlns:a16="http://schemas.microsoft.com/office/drawing/2014/main" id="{A68A33C5-9A4F-4096-9CEB-76B1B5812448}"/>
              </a:ext>
            </a:extLst>
          </p:cNvPr>
          <p:cNvSpPr>
            <a:spLocks noGrp="1"/>
          </p:cNvSpPr>
          <p:nvPr>
            <p:ph idx="1"/>
          </p:nvPr>
        </p:nvSpPr>
        <p:spPr>
          <a:xfrm>
            <a:off x="1534695" y="2015732"/>
            <a:ext cx="9695279" cy="4261243"/>
          </a:xfrm>
        </p:spPr>
        <p:txBody>
          <a:bodyPr>
            <a:normAutofit/>
          </a:bodyPr>
          <a:lstStyle/>
          <a:p>
            <a:pPr marL="0" indent="0" algn="r" rtl="1">
              <a:buNone/>
            </a:pPr>
            <a:endParaRPr lang="en-GB" dirty="0"/>
          </a:p>
        </p:txBody>
      </p:sp>
    </p:spTree>
    <p:extLst>
      <p:ext uri="{BB962C8B-B14F-4D97-AF65-F5344CB8AC3E}">
        <p14:creationId xmlns:p14="http://schemas.microsoft.com/office/powerpoint/2010/main" val="1508275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F457E2-D1B6-4405-88D3-9C7C119AB0B4}"/>
              </a:ext>
            </a:extLst>
          </p:cNvPr>
          <p:cNvSpPr>
            <a:spLocks noGrp="1"/>
          </p:cNvSpPr>
          <p:nvPr>
            <p:ph type="title"/>
          </p:nvPr>
        </p:nvSpPr>
        <p:spPr/>
        <p:txBody>
          <a:bodyPr/>
          <a:lstStyle/>
          <a:p>
            <a:pPr algn="r" rtl="1"/>
            <a:r>
              <a:rPr lang="he-IL" b="1" dirty="0"/>
              <a:t>טראומה עיקשת ו"מרחב התמרונים"</a:t>
            </a:r>
            <a:endParaRPr lang="x-none" b="1" dirty="0"/>
          </a:p>
        </p:txBody>
      </p:sp>
      <p:sp>
        <p:nvSpPr>
          <p:cNvPr id="3" name="Content Placeholder 2">
            <a:extLst>
              <a:ext uri="{FF2B5EF4-FFF2-40B4-BE49-F238E27FC236}">
                <a16:creationId xmlns="" xmlns:a16="http://schemas.microsoft.com/office/drawing/2014/main" id="{A68A33C5-9A4F-4096-9CEB-76B1B5812448}"/>
              </a:ext>
            </a:extLst>
          </p:cNvPr>
          <p:cNvSpPr>
            <a:spLocks noGrp="1"/>
          </p:cNvSpPr>
          <p:nvPr>
            <p:ph idx="1"/>
          </p:nvPr>
        </p:nvSpPr>
        <p:spPr>
          <a:xfrm>
            <a:off x="1447135" y="1792238"/>
            <a:ext cx="9695279" cy="4261243"/>
          </a:xfrm>
        </p:spPr>
        <p:txBody>
          <a:bodyPr>
            <a:normAutofit/>
          </a:bodyPr>
          <a:lstStyle/>
          <a:p>
            <a:pPr marL="0" indent="0" algn="r" rtl="1">
              <a:buNone/>
            </a:pPr>
            <a:endParaRPr lang="he-IL" dirty="0"/>
          </a:p>
          <a:p>
            <a:pPr marL="0" indent="0" algn="r" rtl="1">
              <a:buNone/>
            </a:pPr>
            <a:r>
              <a:rPr lang="he-IL" dirty="0"/>
              <a:t>תחרות שווה? </a:t>
            </a:r>
            <a:endParaRPr lang="en-GB" dirty="0"/>
          </a:p>
        </p:txBody>
      </p:sp>
      <p:pic>
        <p:nvPicPr>
          <p:cNvPr id="4" name="Online Media 3" title="ￗﾩￗﾕￗﾕￗﾙￗﾕￗﾟ ￗﾔￗﾖￗﾓￗﾞￗﾠￗﾕￗﾙￗﾕￗﾪ">
            <a:hlinkClick r:id="" action="ppaction://media"/>
            <a:extLst>
              <a:ext uri="{FF2B5EF4-FFF2-40B4-BE49-F238E27FC236}">
                <a16:creationId xmlns="" xmlns:a16="http://schemas.microsoft.com/office/drawing/2014/main" id="{1BCE5BE1-79BF-4EFF-90C9-EFE83C612FD6}"/>
              </a:ext>
            </a:extLst>
          </p:cNvPr>
          <p:cNvPicPr>
            <a:picLocks noRot="1" noChangeAspect="1"/>
          </p:cNvPicPr>
          <p:nvPr>
            <a:videoFile r:link="rId1"/>
          </p:nvPr>
        </p:nvPicPr>
        <p:blipFill>
          <a:blip r:embed="rId3"/>
          <a:stretch>
            <a:fillRect/>
          </a:stretch>
        </p:blipFill>
        <p:spPr>
          <a:xfrm>
            <a:off x="1323975" y="2362200"/>
            <a:ext cx="6096000" cy="3429000"/>
          </a:xfrm>
          <a:prstGeom prst="rect">
            <a:avLst/>
          </a:prstGeom>
        </p:spPr>
      </p:pic>
    </p:spTree>
    <p:extLst>
      <p:ext uri="{BB962C8B-B14F-4D97-AF65-F5344CB8AC3E}">
        <p14:creationId xmlns:p14="http://schemas.microsoft.com/office/powerpoint/2010/main" val="286726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CD2270-A813-4C54-BA81-535256614CAD}"/>
              </a:ext>
            </a:extLst>
          </p:cNvPr>
          <p:cNvSpPr>
            <a:spLocks noGrp="1"/>
          </p:cNvSpPr>
          <p:nvPr>
            <p:ph type="title"/>
          </p:nvPr>
        </p:nvSpPr>
        <p:spPr/>
        <p:txBody>
          <a:bodyPr>
            <a:normAutofit/>
          </a:bodyPr>
          <a:lstStyle/>
          <a:p>
            <a:r>
              <a:rPr lang="he-IL" sz="4000" dirty="0"/>
              <a:t>מרחב התמרונים</a:t>
            </a:r>
            <a:endParaRPr lang="x-none" sz="4000" dirty="0"/>
          </a:p>
        </p:txBody>
      </p:sp>
      <p:sp>
        <p:nvSpPr>
          <p:cNvPr id="3" name="Content Placeholder 2">
            <a:extLst>
              <a:ext uri="{FF2B5EF4-FFF2-40B4-BE49-F238E27FC236}">
                <a16:creationId xmlns="" xmlns:a16="http://schemas.microsoft.com/office/drawing/2014/main" id="{6766923A-E7E1-419C-8A91-DFC9BE63F977}"/>
              </a:ext>
            </a:extLst>
          </p:cNvPr>
          <p:cNvSpPr>
            <a:spLocks noGrp="1"/>
          </p:cNvSpPr>
          <p:nvPr>
            <p:ph idx="1"/>
          </p:nvPr>
        </p:nvSpPr>
        <p:spPr/>
        <p:txBody>
          <a:bodyPr>
            <a:normAutofit/>
          </a:bodyPr>
          <a:lstStyle/>
          <a:p>
            <a:pPr algn="r" rtl="1"/>
            <a:r>
              <a:rPr lang="he-IL" dirty="0"/>
              <a:t>מושג שטרם נכתב, מבוסס על תקשורת אישית עם פרופ' אורלי בנימין ורוני איל-</a:t>
            </a:r>
            <a:r>
              <a:rPr lang="he-IL" dirty="0" err="1"/>
              <a:t>לובלינג</a:t>
            </a:r>
            <a:endParaRPr lang="he-IL" dirty="0"/>
          </a:p>
          <a:p>
            <a:pPr algn="r" rtl="1"/>
            <a:r>
              <a:rPr lang="he-IL" dirty="0"/>
              <a:t>מבוסס על כתיבה ענפה על נשים בעוני ועל ההבנה שהעוני – או המבנה החברתי- גורם לכך שיכולת התמרון בין אפשרויות יותר מצומצמת:</a:t>
            </a:r>
          </a:p>
          <a:p>
            <a:pPr algn="r" rtl="1"/>
            <a:r>
              <a:rPr lang="he-IL" dirty="0"/>
              <a:t>נערות בעוני- נדרשות לסייע בפרנסת המשפחה או בעבודות הבית ולכן ההתפתחות האישית שלהן נדחקת לשוליים  </a:t>
            </a:r>
            <a:r>
              <a:rPr lang="en-GB" dirty="0"/>
              <a:t>(Dodson &amp; </a:t>
            </a:r>
            <a:r>
              <a:rPr lang="en-GB" dirty="0" err="1"/>
              <a:t>Drickert</a:t>
            </a:r>
            <a:r>
              <a:rPr lang="en-GB" dirty="0"/>
              <a:t>, 2004)</a:t>
            </a:r>
          </a:p>
          <a:p>
            <a:pPr algn="r" rtl="1"/>
            <a:r>
              <a:rPr lang="he-IL" dirty="0"/>
              <a:t>נערות יוצאות אתיופיה חובות גזענות שמצמצמת אפשרויות (</a:t>
            </a:r>
            <a:r>
              <a:rPr lang="he-IL" dirty="0" err="1"/>
              <a:t>קרומר</a:t>
            </a:r>
            <a:r>
              <a:rPr lang="he-IL" dirty="0"/>
              <a:t> נבו וקומם, 2012)</a:t>
            </a:r>
          </a:p>
          <a:p>
            <a:pPr algn="r" rtl="1"/>
            <a:r>
              <a:rPr lang="he-IL" dirty="0"/>
              <a:t>הסיפור של עמית, מתוך הספר חיים על הדף. מרחב התמרונים של צעירה עם מגבלה פיזית.</a:t>
            </a:r>
          </a:p>
          <a:p>
            <a:pPr marL="0" indent="0" algn="r" rtl="1">
              <a:buNone/>
            </a:pPr>
            <a:endParaRPr lang="en-GB" dirty="0"/>
          </a:p>
          <a:p>
            <a:pPr algn="r" rtl="1"/>
            <a:endParaRPr lang="he-IL" dirty="0"/>
          </a:p>
          <a:p>
            <a:pPr marL="0" indent="0" algn="r" rtl="1">
              <a:buNone/>
            </a:pPr>
            <a:endParaRPr lang="x-none" dirty="0"/>
          </a:p>
        </p:txBody>
      </p:sp>
    </p:spTree>
    <p:extLst>
      <p:ext uri="{BB962C8B-B14F-4D97-AF65-F5344CB8AC3E}">
        <p14:creationId xmlns:p14="http://schemas.microsoft.com/office/powerpoint/2010/main" val="5605713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CD2270-A813-4C54-BA81-535256614CAD}"/>
              </a:ext>
            </a:extLst>
          </p:cNvPr>
          <p:cNvSpPr>
            <a:spLocks noGrp="1"/>
          </p:cNvSpPr>
          <p:nvPr>
            <p:ph type="title"/>
          </p:nvPr>
        </p:nvSpPr>
        <p:spPr/>
        <p:txBody>
          <a:bodyPr>
            <a:normAutofit/>
          </a:bodyPr>
          <a:lstStyle/>
          <a:p>
            <a:r>
              <a:rPr lang="he-IL" sz="4000" dirty="0"/>
              <a:t>מרחב התמרונים וקורונה</a:t>
            </a:r>
          </a:p>
        </p:txBody>
      </p:sp>
      <p:sp>
        <p:nvSpPr>
          <p:cNvPr id="3" name="Content Placeholder 2">
            <a:extLst>
              <a:ext uri="{FF2B5EF4-FFF2-40B4-BE49-F238E27FC236}">
                <a16:creationId xmlns="" xmlns:a16="http://schemas.microsoft.com/office/drawing/2014/main" id="{6766923A-E7E1-419C-8A91-DFC9BE63F977}"/>
              </a:ext>
            </a:extLst>
          </p:cNvPr>
          <p:cNvSpPr>
            <a:spLocks noGrp="1"/>
          </p:cNvSpPr>
          <p:nvPr>
            <p:ph idx="1"/>
          </p:nvPr>
        </p:nvSpPr>
        <p:spPr>
          <a:xfrm>
            <a:off x="962025" y="1853754"/>
            <a:ext cx="10092829" cy="3612591"/>
          </a:xfrm>
        </p:spPr>
        <p:txBody>
          <a:bodyPr>
            <a:normAutofit/>
          </a:bodyPr>
          <a:lstStyle/>
          <a:p>
            <a:pPr marL="0" indent="0" algn="r" rtl="1">
              <a:buNone/>
            </a:pPr>
            <a:endParaRPr lang="he-IL" dirty="0"/>
          </a:p>
          <a:p>
            <a:pPr marL="0" indent="0" algn="r" rtl="1">
              <a:buNone/>
            </a:pPr>
            <a:endParaRPr lang="he-IL" dirty="0"/>
          </a:p>
          <a:p>
            <a:pPr algn="r" rtl="1"/>
            <a:endParaRPr lang="he-IL" dirty="0"/>
          </a:p>
          <a:p>
            <a:pPr marL="0" indent="0" algn="r" rtl="1">
              <a:buNone/>
            </a:pPr>
            <a:endParaRPr lang="x-none" dirty="0"/>
          </a:p>
        </p:txBody>
      </p:sp>
      <p:pic>
        <p:nvPicPr>
          <p:cNvPr id="9" name="Picture 8" descr="A screenshot of a cell phone&#10;&#10;Description automatically generated">
            <a:extLst>
              <a:ext uri="{FF2B5EF4-FFF2-40B4-BE49-F238E27FC236}">
                <a16:creationId xmlns="" xmlns:a16="http://schemas.microsoft.com/office/drawing/2014/main" id="{DEDE491A-8D55-4D39-A8D9-D12BD7956739}"/>
              </a:ext>
            </a:extLst>
          </p:cNvPr>
          <p:cNvPicPr>
            <a:picLocks noChangeAspect="1"/>
          </p:cNvPicPr>
          <p:nvPr/>
        </p:nvPicPr>
        <p:blipFill>
          <a:blip r:embed="rId2"/>
          <a:stretch>
            <a:fillRect/>
          </a:stretch>
        </p:blipFill>
        <p:spPr>
          <a:xfrm>
            <a:off x="7228225" y="-147484"/>
            <a:ext cx="4963775" cy="6858000"/>
          </a:xfrm>
          <a:prstGeom prst="rect">
            <a:avLst/>
          </a:prstGeom>
        </p:spPr>
      </p:pic>
      <p:pic>
        <p:nvPicPr>
          <p:cNvPr id="12" name="Picture 11" descr="A screenshot of a cell phone&#10;&#10;Description automatically generated">
            <a:extLst>
              <a:ext uri="{FF2B5EF4-FFF2-40B4-BE49-F238E27FC236}">
                <a16:creationId xmlns="" xmlns:a16="http://schemas.microsoft.com/office/drawing/2014/main" id="{58D82DCE-662F-4532-B1D2-E60B60D3B5BE}"/>
              </a:ext>
            </a:extLst>
          </p:cNvPr>
          <p:cNvPicPr>
            <a:picLocks noChangeAspect="1"/>
          </p:cNvPicPr>
          <p:nvPr/>
        </p:nvPicPr>
        <p:blipFill>
          <a:blip r:embed="rId3"/>
          <a:stretch>
            <a:fillRect/>
          </a:stretch>
        </p:blipFill>
        <p:spPr>
          <a:xfrm>
            <a:off x="1725780" y="2257636"/>
            <a:ext cx="5197533" cy="4591311"/>
          </a:xfrm>
          <a:prstGeom prst="rect">
            <a:avLst/>
          </a:prstGeom>
        </p:spPr>
      </p:pic>
    </p:spTree>
    <p:extLst>
      <p:ext uri="{BB962C8B-B14F-4D97-AF65-F5344CB8AC3E}">
        <p14:creationId xmlns:p14="http://schemas.microsoft.com/office/powerpoint/2010/main" val="4038980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CD2270-A813-4C54-BA81-535256614CAD}"/>
              </a:ext>
            </a:extLst>
          </p:cNvPr>
          <p:cNvSpPr>
            <a:spLocks noGrp="1"/>
          </p:cNvSpPr>
          <p:nvPr>
            <p:ph type="title"/>
          </p:nvPr>
        </p:nvSpPr>
        <p:spPr/>
        <p:txBody>
          <a:bodyPr>
            <a:normAutofit/>
          </a:bodyPr>
          <a:lstStyle/>
          <a:p>
            <a:r>
              <a:rPr lang="he-IL" sz="4000" dirty="0"/>
              <a:t>מרחב התמרונים בימי קורונה</a:t>
            </a:r>
            <a:endParaRPr lang="x-none" sz="4000" dirty="0"/>
          </a:p>
        </p:txBody>
      </p:sp>
      <p:sp>
        <p:nvSpPr>
          <p:cNvPr id="3" name="Content Placeholder 2">
            <a:extLst>
              <a:ext uri="{FF2B5EF4-FFF2-40B4-BE49-F238E27FC236}">
                <a16:creationId xmlns="" xmlns:a16="http://schemas.microsoft.com/office/drawing/2014/main" id="{6766923A-E7E1-419C-8A91-DFC9BE63F977}"/>
              </a:ext>
            </a:extLst>
          </p:cNvPr>
          <p:cNvSpPr>
            <a:spLocks noGrp="1"/>
          </p:cNvSpPr>
          <p:nvPr>
            <p:ph idx="1"/>
          </p:nvPr>
        </p:nvSpPr>
        <p:spPr/>
        <p:txBody>
          <a:bodyPr>
            <a:normAutofit/>
          </a:bodyPr>
          <a:lstStyle/>
          <a:p>
            <a:pPr algn="r" rtl="1"/>
            <a:r>
              <a:rPr lang="he-IL" dirty="0"/>
              <a:t>למידה מרחוק- מי יכול להשתתף בה, ומה קורה למי שלא יכול?</a:t>
            </a:r>
          </a:p>
          <a:p>
            <a:pPr algn="r" rtl="1"/>
            <a:r>
              <a:rPr lang="he-IL" dirty="0"/>
              <a:t>בידוד ביתי בדירת 60 מטר של משפחות שילדיהן חזרו </a:t>
            </a:r>
            <a:r>
              <a:rPr lang="he-IL" dirty="0" err="1"/>
              <a:t>מפנימיה</a:t>
            </a:r>
            <a:endParaRPr lang="he-IL" dirty="0"/>
          </a:p>
          <a:p>
            <a:pPr algn="r" rtl="1"/>
            <a:r>
              <a:rPr lang="he-IL" dirty="0"/>
              <a:t>נשים בדואיות לומדות שנמצאות כבידוד בבית</a:t>
            </a:r>
          </a:p>
          <a:p>
            <a:pPr algn="r" rtl="1"/>
            <a:endParaRPr lang="he-IL" dirty="0"/>
          </a:p>
          <a:p>
            <a:pPr algn="r" rtl="1"/>
            <a:r>
              <a:rPr lang="he-IL" dirty="0"/>
              <a:t>דוגמאות נוספות?</a:t>
            </a:r>
            <a:endParaRPr lang="x-none" dirty="0"/>
          </a:p>
        </p:txBody>
      </p:sp>
    </p:spTree>
    <p:extLst>
      <p:ext uri="{BB962C8B-B14F-4D97-AF65-F5344CB8AC3E}">
        <p14:creationId xmlns:p14="http://schemas.microsoft.com/office/powerpoint/2010/main" val="814753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CD2270-A813-4C54-BA81-535256614CAD}"/>
              </a:ext>
            </a:extLst>
          </p:cNvPr>
          <p:cNvSpPr>
            <a:spLocks noGrp="1"/>
          </p:cNvSpPr>
          <p:nvPr>
            <p:ph type="title"/>
          </p:nvPr>
        </p:nvSpPr>
        <p:spPr/>
        <p:txBody>
          <a:bodyPr>
            <a:normAutofit/>
          </a:bodyPr>
          <a:lstStyle/>
          <a:p>
            <a:r>
              <a:rPr lang="he-IL" sz="4000" dirty="0"/>
              <a:t>איך יכולה סביבה להשפיע על טראומה?</a:t>
            </a:r>
            <a:endParaRPr lang="x-none" sz="4000" dirty="0"/>
          </a:p>
        </p:txBody>
      </p:sp>
      <p:sp>
        <p:nvSpPr>
          <p:cNvPr id="3" name="Content Placeholder 2">
            <a:extLst>
              <a:ext uri="{FF2B5EF4-FFF2-40B4-BE49-F238E27FC236}">
                <a16:creationId xmlns="" xmlns:a16="http://schemas.microsoft.com/office/drawing/2014/main" id="{6766923A-E7E1-419C-8A91-DFC9BE63F977}"/>
              </a:ext>
            </a:extLst>
          </p:cNvPr>
          <p:cNvSpPr>
            <a:spLocks noGrp="1"/>
          </p:cNvSpPr>
          <p:nvPr>
            <p:ph idx="1"/>
          </p:nvPr>
        </p:nvSpPr>
        <p:spPr/>
        <p:txBody>
          <a:bodyPr>
            <a:normAutofit fontScale="92500" lnSpcReduction="20000"/>
          </a:bodyPr>
          <a:lstStyle/>
          <a:p>
            <a:pPr algn="r" rtl="1"/>
            <a:r>
              <a:rPr lang="he-IL" dirty="0"/>
              <a:t>הרחבת מרחב התמרונים לטובת הזדמנות להשתתף ולקחת חלק – ההפך מצמצום עצמי וחשש מפולשנות</a:t>
            </a:r>
          </a:p>
          <a:p>
            <a:pPr algn="r" rtl="1"/>
            <a:r>
              <a:rPr lang="he-IL" dirty="0"/>
              <a:t>קבלה, הכרה, שייכות – הפחתת בושה, הסתרה וסוד. תיקוף לכך שמה שאת/ה מרגיש/ה אכן אמיתי ואינו אשמתך</a:t>
            </a:r>
          </a:p>
          <a:p>
            <a:pPr algn="r" rtl="1"/>
            <a:r>
              <a:rPr lang="en-GB" dirty="0"/>
              <a:t>Safe enough </a:t>
            </a:r>
            <a:r>
              <a:rPr lang="he-IL" dirty="0"/>
              <a:t> - יצירת סביבה בטוחה דיה. בהקשר של המצב הנוכחי- גם סולידריות וגם רשת חברתית כלכלית רחבה </a:t>
            </a:r>
          </a:p>
          <a:p>
            <a:pPr algn="r" rtl="1"/>
            <a:r>
              <a:rPr lang="he-IL" dirty="0"/>
              <a:t>אפשרות למתן משמעות לטראומה (הבידוד שלי, יכול להקל על אחרים)</a:t>
            </a:r>
          </a:p>
          <a:p>
            <a:pPr algn="r" rtl="1"/>
            <a:r>
              <a:rPr lang="he-IL" dirty="0"/>
              <a:t>מודעות ביקורתית (</a:t>
            </a:r>
            <a:r>
              <a:rPr lang="en-GB" dirty="0"/>
              <a:t>Watts, </a:t>
            </a:r>
            <a:r>
              <a:rPr lang="en-GB" dirty="0" err="1"/>
              <a:t>Deamer</a:t>
            </a:r>
            <a:r>
              <a:rPr lang="en-GB" dirty="0"/>
              <a:t> &amp; Voight, 2011</a:t>
            </a:r>
            <a:r>
              <a:rPr lang="he-IL" dirty="0"/>
              <a:t> )- ידע סוציו פוליטי- ומאבק בדיכוי- הפחתת אשמה ובושה</a:t>
            </a:r>
            <a:endParaRPr lang="x-none" dirty="0"/>
          </a:p>
        </p:txBody>
      </p:sp>
    </p:spTree>
    <p:extLst>
      <p:ext uri="{BB962C8B-B14F-4D97-AF65-F5344CB8AC3E}">
        <p14:creationId xmlns:p14="http://schemas.microsoft.com/office/powerpoint/2010/main" val="3685814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CD2270-A813-4C54-BA81-535256614CAD}"/>
              </a:ext>
            </a:extLst>
          </p:cNvPr>
          <p:cNvSpPr>
            <a:spLocks noGrp="1"/>
          </p:cNvSpPr>
          <p:nvPr>
            <p:ph type="title"/>
          </p:nvPr>
        </p:nvSpPr>
        <p:spPr/>
        <p:txBody>
          <a:bodyPr>
            <a:normAutofit/>
          </a:bodyPr>
          <a:lstStyle/>
          <a:p>
            <a:endParaRPr lang="x-none" sz="4000" dirty="0"/>
          </a:p>
        </p:txBody>
      </p:sp>
      <p:pic>
        <p:nvPicPr>
          <p:cNvPr id="1026" name="Picture 2">
            <a:extLst>
              <a:ext uri="{FF2B5EF4-FFF2-40B4-BE49-F238E27FC236}">
                <a16:creationId xmlns="" xmlns:a16="http://schemas.microsoft.com/office/drawing/2014/main" id="{00917817-D2BD-46CB-92C3-6DC0DF7805B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68400" y="1930400"/>
            <a:ext cx="9886453" cy="3073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2282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C48C25-4DAE-4081-B5A9-93F1155FE2B6}"/>
              </a:ext>
            </a:extLst>
          </p:cNvPr>
          <p:cNvSpPr>
            <a:spLocks noGrp="1"/>
          </p:cNvSpPr>
          <p:nvPr>
            <p:ph type="ctrTitle"/>
          </p:nvPr>
        </p:nvSpPr>
        <p:spPr/>
        <p:txBody>
          <a:bodyPr/>
          <a:lstStyle/>
          <a:p>
            <a:r>
              <a:rPr lang="he-IL" dirty="0"/>
              <a:t>מציאות של חוסר וודאות פוגשת טראומה עיקשת</a:t>
            </a:r>
            <a:endParaRPr lang="x-none" dirty="0"/>
          </a:p>
        </p:txBody>
      </p:sp>
      <p:sp>
        <p:nvSpPr>
          <p:cNvPr id="3" name="Subtitle 2">
            <a:extLst>
              <a:ext uri="{FF2B5EF4-FFF2-40B4-BE49-F238E27FC236}">
                <a16:creationId xmlns="" xmlns:a16="http://schemas.microsoft.com/office/drawing/2014/main" id="{D34228CC-BFF3-4B6E-AC4A-F414E5B67758}"/>
              </a:ext>
            </a:extLst>
          </p:cNvPr>
          <p:cNvSpPr>
            <a:spLocks noGrp="1"/>
          </p:cNvSpPr>
          <p:nvPr>
            <p:ph type="subTitle" idx="1"/>
          </p:nvPr>
        </p:nvSpPr>
        <p:spPr/>
        <p:txBody>
          <a:bodyPr>
            <a:normAutofit fontScale="55000" lnSpcReduction="20000"/>
          </a:bodyPr>
          <a:lstStyle/>
          <a:p>
            <a:pPr algn="ctr"/>
            <a:r>
              <a:rPr lang="he-IL" sz="3600" b="1" dirty="0"/>
              <a:t>חרוב מהספה אפריל 2020</a:t>
            </a:r>
            <a:endParaRPr lang="x-none" sz="3600" b="1" dirty="0"/>
          </a:p>
          <a:p>
            <a:pPr algn="ctr"/>
            <a:r>
              <a:rPr lang="he-IL" sz="3400" b="1" dirty="0"/>
              <a:t>ד"ר מיכל קומם</a:t>
            </a:r>
          </a:p>
          <a:p>
            <a:endParaRPr lang="he-IL" dirty="0"/>
          </a:p>
          <a:p>
            <a:endParaRPr lang="he-IL" dirty="0"/>
          </a:p>
          <a:p>
            <a:endParaRPr lang="he-IL" dirty="0"/>
          </a:p>
        </p:txBody>
      </p:sp>
    </p:spTree>
    <p:extLst>
      <p:ext uri="{BB962C8B-B14F-4D97-AF65-F5344CB8AC3E}">
        <p14:creationId xmlns:p14="http://schemas.microsoft.com/office/powerpoint/2010/main" val="145887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8F3032-6FEE-402C-92E8-9A681720FEF2}"/>
              </a:ext>
            </a:extLst>
          </p:cNvPr>
          <p:cNvSpPr>
            <a:spLocks noGrp="1"/>
          </p:cNvSpPr>
          <p:nvPr>
            <p:ph type="title"/>
          </p:nvPr>
        </p:nvSpPr>
        <p:spPr/>
        <p:txBody>
          <a:bodyPr>
            <a:normAutofit/>
          </a:bodyPr>
          <a:lstStyle/>
          <a:p>
            <a:r>
              <a:rPr lang="he-IL" sz="4800" dirty="0"/>
              <a:t>מה נעשה? </a:t>
            </a:r>
            <a:endParaRPr lang="x-none" sz="4800" dirty="0"/>
          </a:p>
        </p:txBody>
      </p:sp>
      <p:sp>
        <p:nvSpPr>
          <p:cNvPr id="3" name="Content Placeholder 2">
            <a:extLst>
              <a:ext uri="{FF2B5EF4-FFF2-40B4-BE49-F238E27FC236}">
                <a16:creationId xmlns="" xmlns:a16="http://schemas.microsoft.com/office/drawing/2014/main" id="{2614F5C9-A297-44A3-BE1C-71970B511D4B}"/>
              </a:ext>
            </a:extLst>
          </p:cNvPr>
          <p:cNvSpPr>
            <a:spLocks noGrp="1"/>
          </p:cNvSpPr>
          <p:nvPr>
            <p:ph idx="1"/>
          </p:nvPr>
        </p:nvSpPr>
        <p:spPr/>
        <p:txBody>
          <a:bodyPr>
            <a:normAutofit/>
          </a:bodyPr>
          <a:lstStyle/>
          <a:p>
            <a:pPr algn="r" rtl="1"/>
            <a:r>
              <a:rPr lang="he-IL" dirty="0"/>
              <a:t>ניישר קו - טראומה</a:t>
            </a:r>
          </a:p>
          <a:p>
            <a:pPr algn="r" rtl="1"/>
            <a:r>
              <a:rPr lang="he-IL" dirty="0"/>
              <a:t>נבדוק האם "מצב קורונה" מזכיר מצבים טראומטיים</a:t>
            </a:r>
          </a:p>
          <a:p>
            <a:pPr algn="r" rtl="1"/>
            <a:r>
              <a:rPr lang="he-IL" dirty="0"/>
              <a:t>נדבר על טראומה עיקשת </a:t>
            </a:r>
          </a:p>
          <a:p>
            <a:pPr algn="r" rtl="1"/>
            <a:r>
              <a:rPr lang="he-IL" dirty="0"/>
              <a:t>נשאל איך טראומה עיקשת והפרספקטיבה שהיא מציעה יכולה לסייע לאנשי מקצוע ב"מצב קורונה"</a:t>
            </a:r>
            <a:endParaRPr lang="x-none" dirty="0"/>
          </a:p>
        </p:txBody>
      </p:sp>
    </p:spTree>
    <p:extLst>
      <p:ext uri="{BB962C8B-B14F-4D97-AF65-F5344CB8AC3E}">
        <p14:creationId xmlns:p14="http://schemas.microsoft.com/office/powerpoint/2010/main" val="2919871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8F3032-6FEE-402C-92E8-9A681720FEF2}"/>
              </a:ext>
            </a:extLst>
          </p:cNvPr>
          <p:cNvSpPr>
            <a:spLocks noGrp="1"/>
          </p:cNvSpPr>
          <p:nvPr>
            <p:ph type="title"/>
          </p:nvPr>
        </p:nvSpPr>
        <p:spPr>
          <a:xfrm>
            <a:off x="1534696" y="804519"/>
            <a:ext cx="9520158" cy="1049235"/>
          </a:xfrm>
        </p:spPr>
        <p:txBody>
          <a:bodyPr>
            <a:normAutofit/>
          </a:bodyPr>
          <a:lstStyle/>
          <a:p>
            <a:r>
              <a:rPr lang="he-IL"/>
              <a:t>מה קורה כאן? </a:t>
            </a:r>
            <a:endParaRPr lang="x-none"/>
          </a:p>
        </p:txBody>
      </p:sp>
      <p:sp>
        <p:nvSpPr>
          <p:cNvPr id="3" name="Content Placeholder 2">
            <a:extLst>
              <a:ext uri="{FF2B5EF4-FFF2-40B4-BE49-F238E27FC236}">
                <a16:creationId xmlns="" xmlns:a16="http://schemas.microsoft.com/office/drawing/2014/main" id="{2614F5C9-A297-44A3-BE1C-71970B511D4B}"/>
              </a:ext>
            </a:extLst>
          </p:cNvPr>
          <p:cNvSpPr>
            <a:spLocks noGrp="1"/>
          </p:cNvSpPr>
          <p:nvPr>
            <p:ph idx="1"/>
          </p:nvPr>
        </p:nvSpPr>
        <p:spPr>
          <a:xfrm>
            <a:off x="6978902" y="2184357"/>
            <a:ext cx="4075951" cy="3281990"/>
          </a:xfrm>
        </p:spPr>
        <p:txBody>
          <a:bodyPr>
            <a:normAutofit lnSpcReduction="10000"/>
          </a:bodyPr>
          <a:lstStyle/>
          <a:p>
            <a:pPr algn="r" rtl="1"/>
            <a:r>
              <a:rPr lang="he-IL" dirty="0"/>
              <a:t>מגיפה עולמית, משבשת חיים מסביב לעולם</a:t>
            </a:r>
          </a:p>
          <a:p>
            <a:pPr algn="r" rtl="1"/>
            <a:r>
              <a:rPr lang="he-IL" dirty="0"/>
              <a:t>מציאות חיים מוכרת – לא מוכרת </a:t>
            </a:r>
          </a:p>
          <a:p>
            <a:pPr algn="r" rtl="1"/>
            <a:r>
              <a:rPr lang="he-IL" dirty="0"/>
              <a:t>נתק מהיר מהעבר הקרוב (אתמול, לפני שבועיים)- חוסר וודאות לגבי ההווה והעתיד</a:t>
            </a:r>
          </a:p>
          <a:p>
            <a:pPr algn="r" rtl="1"/>
            <a:r>
              <a:rPr lang="he-IL" dirty="0"/>
              <a:t>שינוי מהיר- מהיום למחר: תעסוקתי, משפחתי, קהילתי</a:t>
            </a:r>
            <a:endParaRPr lang="x-none" dirty="0"/>
          </a:p>
        </p:txBody>
      </p:sp>
      <p:pic>
        <p:nvPicPr>
          <p:cNvPr id="2052" name="Picture 4">
            <a:extLst>
              <a:ext uri="{FF2B5EF4-FFF2-40B4-BE49-F238E27FC236}">
                <a16:creationId xmlns="" xmlns:a16="http://schemas.microsoft.com/office/drawing/2014/main" id="{8426AEAF-1EFB-4531-B2B3-09CEFB2140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3550" y="2558526"/>
            <a:ext cx="4362450" cy="253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412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8F3032-6FEE-402C-92E8-9A681720FEF2}"/>
              </a:ext>
            </a:extLst>
          </p:cNvPr>
          <p:cNvSpPr>
            <a:spLocks noGrp="1"/>
          </p:cNvSpPr>
          <p:nvPr>
            <p:ph type="title"/>
          </p:nvPr>
        </p:nvSpPr>
        <p:spPr>
          <a:xfrm>
            <a:off x="1534696" y="804519"/>
            <a:ext cx="9520158" cy="1049235"/>
          </a:xfrm>
        </p:spPr>
        <p:txBody>
          <a:bodyPr>
            <a:normAutofit/>
          </a:bodyPr>
          <a:lstStyle/>
          <a:p>
            <a:pPr algn="r"/>
            <a:r>
              <a:rPr lang="he-IL" dirty="0"/>
              <a:t>משבר הקורונה – השלכות נפשיות של בידוד</a:t>
            </a:r>
            <a:endParaRPr lang="x-none" dirty="0"/>
          </a:p>
        </p:txBody>
      </p:sp>
      <p:sp>
        <p:nvSpPr>
          <p:cNvPr id="3" name="Content Placeholder 2">
            <a:extLst>
              <a:ext uri="{FF2B5EF4-FFF2-40B4-BE49-F238E27FC236}">
                <a16:creationId xmlns="" xmlns:a16="http://schemas.microsoft.com/office/drawing/2014/main" id="{2614F5C9-A297-44A3-BE1C-71970B511D4B}"/>
              </a:ext>
            </a:extLst>
          </p:cNvPr>
          <p:cNvSpPr>
            <a:spLocks noGrp="1"/>
          </p:cNvSpPr>
          <p:nvPr>
            <p:ph idx="1"/>
          </p:nvPr>
        </p:nvSpPr>
        <p:spPr>
          <a:xfrm>
            <a:off x="495301" y="2184357"/>
            <a:ext cx="6038850" cy="3281990"/>
          </a:xfrm>
        </p:spPr>
        <p:txBody>
          <a:bodyPr>
            <a:normAutofit/>
          </a:bodyPr>
          <a:lstStyle/>
          <a:p>
            <a:pPr algn="r" rtl="1">
              <a:lnSpc>
                <a:spcPct val="110000"/>
              </a:lnSpc>
            </a:pPr>
            <a:r>
              <a:rPr lang="he-IL" dirty="0"/>
              <a:t>אפשרות שבידוד יוצר טראומה  ( </a:t>
            </a:r>
            <a:r>
              <a:rPr lang="en-US" dirty="0"/>
              <a:t>Brook, Webster, Smith, Woodland, </a:t>
            </a:r>
            <a:r>
              <a:rPr lang="en-US" dirty="0" err="1"/>
              <a:t>Wessely</a:t>
            </a:r>
            <a:r>
              <a:rPr lang="en-US" dirty="0"/>
              <a:t>, Rubin, 20</a:t>
            </a:r>
            <a:r>
              <a:rPr lang="he-IL" dirty="0"/>
              <a:t>)</a:t>
            </a:r>
          </a:p>
          <a:p>
            <a:pPr algn="r" rtl="1">
              <a:lnSpc>
                <a:spcPct val="110000"/>
              </a:lnSpc>
            </a:pPr>
            <a:r>
              <a:rPr lang="he-IL" dirty="0"/>
              <a:t>לבידוד יכולות להיות השפעות פסיכולוגיות שליליות: סימפטומים פוסט טראומטיים, בלבול, כעס</a:t>
            </a:r>
          </a:p>
          <a:p>
            <a:pPr algn="r" rtl="1">
              <a:lnSpc>
                <a:spcPct val="110000"/>
              </a:lnSpc>
            </a:pPr>
            <a:r>
              <a:rPr lang="he-IL" dirty="0"/>
              <a:t>גורמי הלחץ: חוסר וודאות לגבי משכו של הבידוד, פחד מהדבקות, תסכול, שעמום, חוסר בצרכים חיוניים (מזון, תרופות), חוסר במידע, חשש מאובדן כספי (או אובדן כספי בפועל), סטיגמה </a:t>
            </a:r>
          </a:p>
          <a:p>
            <a:pPr rtl="1">
              <a:lnSpc>
                <a:spcPct val="110000"/>
              </a:lnSpc>
            </a:pPr>
            <a:endParaRPr lang="x-none" sz="1400" dirty="0"/>
          </a:p>
        </p:txBody>
      </p:sp>
      <p:pic>
        <p:nvPicPr>
          <p:cNvPr id="4" name="Picture 2" descr="A picture containing table, sitting&#10;&#10;Description automatically generated">
            <a:extLst>
              <a:ext uri="{FF2B5EF4-FFF2-40B4-BE49-F238E27FC236}">
                <a16:creationId xmlns="" xmlns:a16="http://schemas.microsoft.com/office/drawing/2014/main" id="{697829A7-AFDF-462D-BF26-F88FB00167A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9811"/>
          <a:stretch/>
        </p:blipFill>
        <p:spPr bwMode="auto">
          <a:xfrm>
            <a:off x="6924675" y="2341994"/>
            <a:ext cx="3966454" cy="254172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 xmlns:a16="http://schemas.microsoft.com/office/drawing/2014/main" id="{6C6B804B-C86B-4667-B0F3-2ED9286A9E09}"/>
              </a:ext>
            </a:extLst>
          </p:cNvPr>
          <p:cNvSpPr txBox="1"/>
          <p:nvPr/>
        </p:nvSpPr>
        <p:spPr>
          <a:xfrm>
            <a:off x="3152775" y="2854960"/>
            <a:ext cx="586105" cy="678815"/>
          </a:xfrm>
          <a:prstGeom prst="rect">
            <a:avLst/>
          </a:prstGeom>
          <a:noFill/>
        </p:spPr>
        <p:txBody>
          <a:bodyPr wrap="square" rtlCol="0">
            <a:spAutoFit/>
          </a:bodyPr>
          <a:lstStyle/>
          <a:p>
            <a:endParaRPr lang="x-none" dirty="0"/>
          </a:p>
        </p:txBody>
      </p:sp>
    </p:spTree>
    <p:extLst>
      <p:ext uri="{BB962C8B-B14F-4D97-AF65-F5344CB8AC3E}">
        <p14:creationId xmlns:p14="http://schemas.microsoft.com/office/powerpoint/2010/main" val="1434535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F457E2-D1B6-4405-88D3-9C7C119AB0B4}"/>
              </a:ext>
            </a:extLst>
          </p:cNvPr>
          <p:cNvSpPr>
            <a:spLocks noGrp="1"/>
          </p:cNvSpPr>
          <p:nvPr>
            <p:ph type="title"/>
          </p:nvPr>
        </p:nvSpPr>
        <p:spPr/>
        <p:txBody>
          <a:bodyPr>
            <a:normAutofit/>
          </a:bodyPr>
          <a:lstStyle/>
          <a:p>
            <a:pPr algn="r"/>
            <a:r>
              <a:rPr lang="he-IL" sz="4800" b="1" dirty="0"/>
              <a:t>טראומה</a:t>
            </a:r>
            <a:endParaRPr lang="x-none" sz="4800" b="1" dirty="0"/>
          </a:p>
        </p:txBody>
      </p:sp>
      <p:sp>
        <p:nvSpPr>
          <p:cNvPr id="3" name="Content Placeholder 2">
            <a:extLst>
              <a:ext uri="{FF2B5EF4-FFF2-40B4-BE49-F238E27FC236}">
                <a16:creationId xmlns="" xmlns:a16="http://schemas.microsoft.com/office/drawing/2014/main" id="{A68A33C5-9A4F-4096-9CEB-76B1B5812448}"/>
              </a:ext>
            </a:extLst>
          </p:cNvPr>
          <p:cNvSpPr>
            <a:spLocks noGrp="1"/>
          </p:cNvSpPr>
          <p:nvPr>
            <p:ph idx="1"/>
          </p:nvPr>
        </p:nvSpPr>
        <p:spPr>
          <a:xfrm>
            <a:off x="1534695" y="2015732"/>
            <a:ext cx="9695279" cy="4261243"/>
          </a:xfrm>
        </p:spPr>
        <p:txBody>
          <a:bodyPr>
            <a:normAutofit/>
          </a:bodyPr>
          <a:lstStyle/>
          <a:p>
            <a:pPr marL="0" indent="0" algn="r" rtl="1">
              <a:buNone/>
            </a:pPr>
            <a:r>
              <a:rPr lang="he-IL" dirty="0"/>
              <a:t>תגובה </a:t>
            </a:r>
            <a:r>
              <a:rPr lang="he-IL" b="1" dirty="0"/>
              <a:t>לאירוע מערער </a:t>
            </a:r>
            <a:r>
              <a:rPr lang="he-IL" dirty="0"/>
              <a:t>כמו : תאונה, אונס, מוות פתאומי, פציעה, אובדן, או אירועים מלחיצים אחרים.</a:t>
            </a:r>
          </a:p>
          <a:p>
            <a:pPr marL="0" indent="0" algn="r" rtl="1">
              <a:buNone/>
            </a:pPr>
            <a:r>
              <a:rPr lang="he-IL" dirty="0"/>
              <a:t>כתוצאה מטראומה נראה:</a:t>
            </a:r>
          </a:p>
          <a:p>
            <a:pPr algn="r" rtl="1"/>
            <a:r>
              <a:rPr lang="he-IL" dirty="0"/>
              <a:t>פגיעה בתחושת הביטחון, הגברת תחושת חוסר האונים והפגיעות, יצירת תפיסה לפיה העולם מקום מסוכן</a:t>
            </a:r>
          </a:p>
          <a:p>
            <a:pPr marL="0" indent="0" algn="r" rtl="1">
              <a:buNone/>
            </a:pPr>
            <a:r>
              <a:rPr lang="he-IL" b="1" dirty="0"/>
              <a:t>טראומה מורכבת </a:t>
            </a:r>
            <a:r>
              <a:rPr lang="he-IL" dirty="0"/>
              <a:t>– </a:t>
            </a:r>
            <a:r>
              <a:rPr lang="he-IL" dirty="0" err="1"/>
              <a:t>ארוע</a:t>
            </a:r>
            <a:r>
              <a:rPr lang="he-IL" dirty="0"/>
              <a:t> מתמשך, מתרחש שוב ושוב, מצטבר ומסלים ככל שנמשך. </a:t>
            </a:r>
          </a:p>
          <a:p>
            <a:pPr marL="0" indent="0" algn="r" rtl="1">
              <a:buNone/>
            </a:pPr>
            <a:r>
              <a:rPr lang="he-IL" dirty="0"/>
              <a:t>התוצאה: ערעור היחסים האינטימיים, האמון בבני אדם קרובים, פולשנות ופלאש בקים.  </a:t>
            </a:r>
          </a:p>
          <a:p>
            <a:pPr marL="0" indent="0" algn="r" rtl="1">
              <a:buNone/>
            </a:pPr>
            <a:endParaRPr lang="he-IL" dirty="0"/>
          </a:p>
          <a:p>
            <a:pPr marL="0" indent="0" algn="r" rtl="1">
              <a:buNone/>
            </a:pPr>
            <a:r>
              <a:rPr lang="he-IL" dirty="0"/>
              <a:t>דוגמה </a:t>
            </a:r>
            <a:r>
              <a:rPr lang="he-IL" dirty="0" err="1"/>
              <a:t>לארועים</a:t>
            </a:r>
            <a:r>
              <a:rPr lang="he-IL" dirty="0"/>
              <a:t> : במסגרת המשפחתית, מצבי מלחמה, אסונות טבע. </a:t>
            </a:r>
          </a:p>
          <a:p>
            <a:pPr marL="0" indent="0" algn="r" rtl="1">
              <a:buNone/>
            </a:pPr>
            <a:endParaRPr lang="x-none" dirty="0"/>
          </a:p>
        </p:txBody>
      </p:sp>
    </p:spTree>
    <p:extLst>
      <p:ext uri="{BB962C8B-B14F-4D97-AF65-F5344CB8AC3E}">
        <p14:creationId xmlns:p14="http://schemas.microsoft.com/office/powerpoint/2010/main" val="2294582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F457E2-D1B6-4405-88D3-9C7C119AB0B4}"/>
              </a:ext>
            </a:extLst>
          </p:cNvPr>
          <p:cNvSpPr>
            <a:spLocks noGrp="1"/>
          </p:cNvSpPr>
          <p:nvPr>
            <p:ph type="title"/>
          </p:nvPr>
        </p:nvSpPr>
        <p:spPr/>
        <p:txBody>
          <a:bodyPr/>
          <a:lstStyle/>
          <a:p>
            <a:pPr algn="r"/>
            <a:r>
              <a:rPr lang="he-IL" b="1" dirty="0"/>
              <a:t>איך נוצרת ומרגישה פוסט- טראומה?  </a:t>
            </a:r>
            <a:endParaRPr lang="x-none" b="1" dirty="0"/>
          </a:p>
        </p:txBody>
      </p:sp>
      <p:sp>
        <p:nvSpPr>
          <p:cNvPr id="3" name="Content Placeholder 2">
            <a:extLst>
              <a:ext uri="{FF2B5EF4-FFF2-40B4-BE49-F238E27FC236}">
                <a16:creationId xmlns="" xmlns:a16="http://schemas.microsoft.com/office/drawing/2014/main" id="{A68A33C5-9A4F-4096-9CEB-76B1B5812448}"/>
              </a:ext>
            </a:extLst>
          </p:cNvPr>
          <p:cNvSpPr>
            <a:spLocks noGrp="1"/>
          </p:cNvSpPr>
          <p:nvPr>
            <p:ph idx="1"/>
          </p:nvPr>
        </p:nvSpPr>
        <p:spPr>
          <a:xfrm>
            <a:off x="1534695" y="2015732"/>
            <a:ext cx="9961980" cy="4451743"/>
          </a:xfrm>
        </p:spPr>
        <p:txBody>
          <a:bodyPr>
            <a:normAutofit/>
          </a:bodyPr>
          <a:lstStyle/>
          <a:p>
            <a:pPr marL="0" indent="0" algn="r" rtl="1">
              <a:buNone/>
            </a:pPr>
            <a:r>
              <a:rPr lang="he-IL" dirty="0">
                <a:hlinkClick r:id="rId2"/>
              </a:rPr>
              <a:t>תראו אותי</a:t>
            </a:r>
            <a:r>
              <a:rPr lang="he-IL" dirty="0"/>
              <a:t>  - בעיניהן של צעירות מרכז רותם </a:t>
            </a:r>
          </a:p>
          <a:p>
            <a:pPr marL="0" indent="0" algn="r" rtl="1">
              <a:buNone/>
            </a:pPr>
            <a:endParaRPr lang="he-IL" dirty="0"/>
          </a:p>
          <a:p>
            <a:pPr marL="0" indent="0" algn="r" rtl="1">
              <a:buNone/>
            </a:pPr>
            <a:r>
              <a:rPr lang="he-IL" b="1" dirty="0"/>
              <a:t>באירוע הטראומטי- </a:t>
            </a:r>
            <a:r>
              <a:rPr lang="he-IL" dirty="0"/>
              <a:t>האדם נחשף לגירויים המציפים אותו ואותם הוא מתקשה להכיל ולעבד. </a:t>
            </a:r>
          </a:p>
          <a:p>
            <a:pPr marL="0" indent="0" algn="r" rtl="1">
              <a:buNone/>
            </a:pPr>
            <a:r>
              <a:rPr lang="he-IL" b="1" dirty="0"/>
              <a:t>הגירויים-</a:t>
            </a:r>
            <a:r>
              <a:rPr lang="he-IL" dirty="0"/>
              <a:t> נשארים בצורה גולמית ולא מעובדת, ומדי פעם שבים וחודרים למרכז התודעה בצורתם המקורית. </a:t>
            </a:r>
          </a:p>
          <a:p>
            <a:pPr marL="0" indent="0" algn="r" rtl="1">
              <a:buNone/>
            </a:pPr>
            <a:r>
              <a:rPr lang="he-IL" b="1" dirty="0"/>
              <a:t>חוויה חוזרת-  </a:t>
            </a:r>
            <a:r>
              <a:rPr lang="he-IL" dirty="0"/>
              <a:t>של האירוע הטראומטי באופן פיזי או נפשי, ממש כאילו הוא קורה שוב ושוב. (דימויים, זיכרונות, רעשים וריחות שהיו בפועל בזמן התרחשות הטראומה שבים ותוקפים ) </a:t>
            </a:r>
          </a:p>
          <a:p>
            <a:pPr marL="0" indent="0" algn="r" rtl="1">
              <a:buNone/>
            </a:pPr>
            <a:r>
              <a:rPr lang="he-IL" b="1" dirty="0"/>
              <a:t>חודרנות טראומטית</a:t>
            </a:r>
            <a:r>
              <a:rPr lang="he-IL" dirty="0"/>
              <a:t> – כואבת מאוד, ולכן נפגעים מנסים להימנע מכל דבר שעשוי להזכיר להם את האירוע הטראומטי. </a:t>
            </a:r>
            <a:endParaRPr lang="x-none" dirty="0"/>
          </a:p>
        </p:txBody>
      </p:sp>
    </p:spTree>
    <p:extLst>
      <p:ext uri="{BB962C8B-B14F-4D97-AF65-F5344CB8AC3E}">
        <p14:creationId xmlns:p14="http://schemas.microsoft.com/office/powerpoint/2010/main" val="2095531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463219-E3BD-4DEC-93C5-887B0FF9A02B}"/>
              </a:ext>
            </a:extLst>
          </p:cNvPr>
          <p:cNvSpPr>
            <a:spLocks noGrp="1"/>
          </p:cNvSpPr>
          <p:nvPr>
            <p:ph type="title"/>
          </p:nvPr>
        </p:nvSpPr>
        <p:spPr>
          <a:xfrm>
            <a:off x="1563271" y="337794"/>
            <a:ext cx="9520158" cy="1049235"/>
          </a:xfrm>
        </p:spPr>
        <p:txBody>
          <a:bodyPr/>
          <a:lstStyle/>
          <a:p>
            <a:r>
              <a:rPr lang="he-IL" dirty="0"/>
              <a:t>איך טראומה נראית </a:t>
            </a:r>
            <a:endParaRPr lang="x-none" dirty="0"/>
          </a:p>
        </p:txBody>
      </p:sp>
      <p:sp>
        <p:nvSpPr>
          <p:cNvPr id="3" name="Content Placeholder 2">
            <a:extLst>
              <a:ext uri="{FF2B5EF4-FFF2-40B4-BE49-F238E27FC236}">
                <a16:creationId xmlns="" xmlns:a16="http://schemas.microsoft.com/office/drawing/2014/main" id="{EF516B89-A957-4069-B68E-9FE8F448BA24}"/>
              </a:ext>
            </a:extLst>
          </p:cNvPr>
          <p:cNvSpPr>
            <a:spLocks noGrp="1"/>
          </p:cNvSpPr>
          <p:nvPr>
            <p:ph idx="1"/>
          </p:nvPr>
        </p:nvSpPr>
        <p:spPr>
          <a:xfrm>
            <a:off x="714375" y="1619250"/>
            <a:ext cx="10848975" cy="4705350"/>
          </a:xfrm>
        </p:spPr>
        <p:txBody>
          <a:bodyPr>
            <a:normAutofit fontScale="92500" lnSpcReduction="20000"/>
          </a:bodyPr>
          <a:lstStyle/>
          <a:p>
            <a:pPr algn="r" rtl="1" fontAlgn="base"/>
            <a:r>
              <a:rPr lang="he-IL" dirty="0"/>
              <a:t>שינויים ביכולת לווסת של רגש ודחפים, כולל קושי לשלוט בכעס ובדחף לפגיעה עצמית. בקטגוריה זו כלולים גם כל אותם דברים שנפגעים עושים כדי לווסת את מה שהם מרגישים, כגון שימוש בסמים ובאלכוהול או התנהגות החוזרת על הטראומה.</a:t>
            </a:r>
          </a:p>
          <a:p>
            <a:pPr algn="r" rtl="1" fontAlgn="base"/>
            <a:r>
              <a:rPr lang="he-IL" dirty="0"/>
              <a:t>שינויים במודעות ובקשב כגון: שכחה של אירועים שלמים מהזיכרון, מצבים שבהם מרגישים מנותקים מהזהות העצמית המוכרת או שכחה זמנית של סדר היום.</a:t>
            </a:r>
          </a:p>
          <a:p>
            <a:pPr algn="r" rtl="1" fontAlgn="base"/>
            <a:r>
              <a:rPr lang="he-IL" dirty="0"/>
              <a:t>שינויים בתפיסה העצמית - תחושות קבועות של אשמה ושל בושה. למה?</a:t>
            </a:r>
            <a:r>
              <a:rPr lang="en-US" dirty="0"/>
              <a:t> </a:t>
            </a:r>
            <a:r>
              <a:rPr lang="he-IL" dirty="0"/>
              <a:t>אנשים שעברו טראומה לאורך זמן נוטים להפנים את היחס כלפיהם אל תוך תחושת הערך העצמי שלהם. הם עשויים להרגיש שהם "מקולקלים" או "שבורים" וחסרי תקנה.</a:t>
            </a:r>
          </a:p>
          <a:p>
            <a:pPr algn="r" rtl="1" fontAlgn="base"/>
            <a:r>
              <a:rPr lang="he-IL" dirty="0"/>
              <a:t>שינויים בתפיסת הקורבן את התוקפן, כולל הפנמת מערכת האמונות של התוקפן. נפגעים עשויים לחוש שהפגיעה הגיעה להם או שהאנשים שפגעו בהם הם אנשים מיוחדים.</a:t>
            </a:r>
          </a:p>
          <a:p>
            <a:pPr algn="r" rtl="1" fontAlgn="base"/>
            <a:r>
              <a:rPr lang="he-IL" dirty="0"/>
              <a:t>שינויים ביחסים עם אחרים, כולל קושי לתת אמון באחרים או להרגיש אינטימיות כלפיהם.</a:t>
            </a:r>
          </a:p>
          <a:p>
            <a:pPr algn="r" rtl="1" fontAlgn="base"/>
            <a:r>
              <a:rPr lang="he-IL" dirty="0"/>
              <a:t>סומטיזציה (תלונות גופניות או כאבים ללא ממצא פיזיולוגי) ובעיות רפואיות, לפעמים התגובות הגופניות קשורות ישירות לסוג הטראומה שנחוותה.</a:t>
            </a:r>
          </a:p>
          <a:p>
            <a:endParaRPr lang="x-none" dirty="0"/>
          </a:p>
        </p:txBody>
      </p:sp>
    </p:spTree>
    <p:extLst>
      <p:ext uri="{BB962C8B-B14F-4D97-AF65-F5344CB8AC3E}">
        <p14:creationId xmlns:p14="http://schemas.microsoft.com/office/powerpoint/2010/main" val="621272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F457E2-D1B6-4405-88D3-9C7C119AB0B4}"/>
              </a:ext>
            </a:extLst>
          </p:cNvPr>
          <p:cNvSpPr>
            <a:spLocks noGrp="1"/>
          </p:cNvSpPr>
          <p:nvPr>
            <p:ph type="title"/>
          </p:nvPr>
        </p:nvSpPr>
        <p:spPr/>
        <p:txBody>
          <a:bodyPr/>
          <a:lstStyle/>
          <a:p>
            <a:pPr algn="r"/>
            <a:r>
              <a:rPr lang="he-IL" b="1" dirty="0"/>
              <a:t>דיכוי כטראומה- מעבר משיח פרטני לשיח חברתי</a:t>
            </a:r>
            <a:endParaRPr lang="x-none" b="1" dirty="0"/>
          </a:p>
        </p:txBody>
      </p:sp>
      <p:sp>
        <p:nvSpPr>
          <p:cNvPr id="3" name="Content Placeholder 2">
            <a:extLst>
              <a:ext uri="{FF2B5EF4-FFF2-40B4-BE49-F238E27FC236}">
                <a16:creationId xmlns="" xmlns:a16="http://schemas.microsoft.com/office/drawing/2014/main" id="{A68A33C5-9A4F-4096-9CEB-76B1B5812448}"/>
              </a:ext>
            </a:extLst>
          </p:cNvPr>
          <p:cNvSpPr>
            <a:spLocks noGrp="1"/>
          </p:cNvSpPr>
          <p:nvPr>
            <p:ph idx="1"/>
          </p:nvPr>
        </p:nvSpPr>
        <p:spPr>
          <a:xfrm>
            <a:off x="1534695" y="2015732"/>
            <a:ext cx="9695279" cy="4261243"/>
          </a:xfrm>
        </p:spPr>
        <p:txBody>
          <a:bodyPr>
            <a:normAutofit/>
          </a:bodyPr>
          <a:lstStyle/>
          <a:p>
            <a:pPr algn="r" rtl="1"/>
            <a:r>
              <a:rPr lang="en-GB" dirty="0"/>
              <a:t>Oppression </a:t>
            </a:r>
            <a:endParaRPr lang="he-IL" dirty="0"/>
          </a:p>
          <a:p>
            <a:pPr algn="r" rtl="1"/>
            <a:r>
              <a:rPr lang="he-IL" dirty="0"/>
              <a:t>טראומה עיקשת</a:t>
            </a:r>
          </a:p>
          <a:p>
            <a:pPr algn="r" rtl="1"/>
            <a:r>
              <a:rPr lang="he-IL" dirty="0"/>
              <a:t>מיקרו אגרסיות</a:t>
            </a:r>
          </a:p>
          <a:p>
            <a:pPr algn="r" rtl="1"/>
            <a:endParaRPr lang="he-IL" dirty="0"/>
          </a:p>
          <a:p>
            <a:pPr algn="r" rtl="1"/>
            <a:r>
              <a:rPr lang="he-IL" dirty="0"/>
              <a:t>החוויות והתגובות- משותפות </a:t>
            </a:r>
          </a:p>
          <a:p>
            <a:pPr marL="0" indent="0" algn="r" rtl="1">
              <a:buNone/>
            </a:pPr>
            <a:endParaRPr lang="x-none" dirty="0"/>
          </a:p>
        </p:txBody>
      </p:sp>
    </p:spTree>
    <p:extLst>
      <p:ext uri="{BB962C8B-B14F-4D97-AF65-F5344CB8AC3E}">
        <p14:creationId xmlns:p14="http://schemas.microsoft.com/office/powerpoint/2010/main" val="2821666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4075</TotalTime>
  <Words>920</Words>
  <Application>Microsoft Office PowerPoint</Application>
  <PresentationFormat>מותאם אישית</PresentationFormat>
  <Paragraphs>83</Paragraphs>
  <Slides>18</Slides>
  <Notes>0</Notes>
  <HiddenSlides>0</HiddenSlides>
  <MMClips>1</MMClips>
  <ScaleCrop>false</ScaleCrop>
  <HeadingPairs>
    <vt:vector size="4" baseType="variant">
      <vt:variant>
        <vt:lpstr>ערכת נושא</vt:lpstr>
      </vt:variant>
      <vt:variant>
        <vt:i4>1</vt:i4>
      </vt:variant>
      <vt:variant>
        <vt:lpstr>כותרות שקופיות</vt:lpstr>
      </vt:variant>
      <vt:variant>
        <vt:i4>18</vt:i4>
      </vt:variant>
    </vt:vector>
  </HeadingPairs>
  <TitlesOfParts>
    <vt:vector size="19" baseType="lpstr">
      <vt:lpstr>Gallery</vt:lpstr>
      <vt:lpstr>ברוכים הבאים להרצאתה של ד"ר מיכל קומם  מציאות של חוסר וודאות פוגשת טראומה עיקשת  ההרצאה תתחיל בשעה 11:00 בדיוק    </vt:lpstr>
      <vt:lpstr>מציאות של חוסר וודאות פוגשת טראומה עיקשת</vt:lpstr>
      <vt:lpstr>מה נעשה? </vt:lpstr>
      <vt:lpstr>מה קורה כאן? </vt:lpstr>
      <vt:lpstr>משבר הקורונה – השלכות נפשיות של בידוד</vt:lpstr>
      <vt:lpstr>טראומה</vt:lpstr>
      <vt:lpstr>איך נוצרת ומרגישה פוסט- טראומה?  </vt:lpstr>
      <vt:lpstr>איך טראומה נראית </vt:lpstr>
      <vt:lpstr>דיכוי כטראומה- מעבר משיח פרטני לשיח חברתי</vt:lpstr>
      <vt:lpstr>טראומה עיקשת (זיו, 2012 ; Root, 1996) </vt:lpstr>
      <vt:lpstr>מיקרו אגרסיות </vt:lpstr>
      <vt:lpstr>איך טראומה עיקשת קשורה למצב הנוכחי? </vt:lpstr>
      <vt:lpstr>טראומה עיקשת ו"מרחב התמרונים"</vt:lpstr>
      <vt:lpstr>מרחב התמרונים</vt:lpstr>
      <vt:lpstr>מרחב התמרונים וקורונה</vt:lpstr>
      <vt:lpstr>מרחב התמרונים בימי קורונה</vt:lpstr>
      <vt:lpstr>איך יכולה סביבה להשפיע על טראומה?</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עבודה מודעת טראומה-  עובדי קידום נוער מחוז דרום</dc:title>
  <dc:creator>michal komem</dc:creator>
  <cp:lastModifiedBy>Ruty Geva</cp:lastModifiedBy>
  <cp:revision>49</cp:revision>
  <dcterms:created xsi:type="dcterms:W3CDTF">2020-03-10T10:18:21Z</dcterms:created>
  <dcterms:modified xsi:type="dcterms:W3CDTF">2020-04-02T08:56:51Z</dcterms:modified>
</cp:coreProperties>
</file>