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1" r:id="rId4"/>
    <p:sldId id="258" r:id="rId5"/>
    <p:sldId id="261" r:id="rId6"/>
    <p:sldId id="267" r:id="rId7"/>
    <p:sldId id="259" r:id="rId8"/>
    <p:sldId id="272" r:id="rId9"/>
    <p:sldId id="265" r:id="rId10"/>
    <p:sldId id="270"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08C7D-C1F5-4DCA-9AF0-BF58E3CAC5D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D3BDD579-139D-44CC-AD43-15972EF44A39}">
      <dgm:prSet/>
      <dgm:spPr/>
      <dgm:t>
        <a:bodyPr/>
        <a:lstStyle/>
        <a:p>
          <a:r>
            <a:rPr lang="he-IL"/>
            <a:t>צמיחה פוסט טראומטית -  </a:t>
          </a:r>
          <a:r>
            <a:rPr lang="en-US"/>
            <a:t>PTG</a:t>
          </a:r>
        </a:p>
      </dgm:t>
    </dgm:pt>
    <dgm:pt modelId="{2886D56B-6E1C-4307-A88E-390FA020AAE0}" type="parTrans" cxnId="{86F756D7-86A6-4380-B2DD-7080B6A60C3C}">
      <dgm:prSet/>
      <dgm:spPr/>
      <dgm:t>
        <a:bodyPr/>
        <a:lstStyle/>
        <a:p>
          <a:endParaRPr lang="en-US"/>
        </a:p>
      </dgm:t>
    </dgm:pt>
    <dgm:pt modelId="{A8A73382-FED2-4F4A-AC63-44C8FDB06426}" type="sibTrans" cxnId="{86F756D7-86A6-4380-B2DD-7080B6A60C3C}">
      <dgm:prSet/>
      <dgm:spPr/>
      <dgm:t>
        <a:bodyPr/>
        <a:lstStyle/>
        <a:p>
          <a:endParaRPr lang="en-US"/>
        </a:p>
      </dgm:t>
    </dgm:pt>
    <dgm:pt modelId="{C03B2FEA-BCC1-4501-8E8B-AA575829547E}">
      <dgm:prSet/>
      <dgm:spPr/>
      <dgm:t>
        <a:bodyPr/>
        <a:lstStyle/>
        <a:p>
          <a:r>
            <a:rPr lang="he-IL"/>
            <a:t>פיתוח החוסן שלי</a:t>
          </a:r>
          <a:endParaRPr lang="en-US"/>
        </a:p>
      </dgm:t>
    </dgm:pt>
    <dgm:pt modelId="{BB364091-63A5-4787-BED9-75ABB190AF66}" type="parTrans" cxnId="{398AF4F7-7EBF-41AD-BD27-9112295CE81E}">
      <dgm:prSet/>
      <dgm:spPr/>
      <dgm:t>
        <a:bodyPr/>
        <a:lstStyle/>
        <a:p>
          <a:endParaRPr lang="en-US"/>
        </a:p>
      </dgm:t>
    </dgm:pt>
    <dgm:pt modelId="{71833475-2E15-4C5F-9EDA-237E5AC5DCF1}" type="sibTrans" cxnId="{398AF4F7-7EBF-41AD-BD27-9112295CE81E}">
      <dgm:prSet/>
      <dgm:spPr/>
      <dgm:t>
        <a:bodyPr/>
        <a:lstStyle/>
        <a:p>
          <a:endParaRPr lang="en-US"/>
        </a:p>
      </dgm:t>
    </dgm:pt>
    <dgm:pt modelId="{0846DD9A-2F7E-4A0F-AA7A-16B1CC34E46A}">
      <dgm:prSet/>
      <dgm:spPr/>
      <dgm:t>
        <a:bodyPr/>
        <a:lstStyle/>
        <a:p>
          <a:r>
            <a:rPr lang="he-IL"/>
            <a:t>מי שמצליח בהתמודדות זו מפתח אופטימיות וחוסן עצמי</a:t>
          </a:r>
          <a:endParaRPr lang="en-US"/>
        </a:p>
      </dgm:t>
    </dgm:pt>
    <dgm:pt modelId="{82833499-B756-4A8B-BAA1-BC50192DCBEA}" type="parTrans" cxnId="{71B2F4AC-70B3-409A-AAF7-33D057E14BF7}">
      <dgm:prSet/>
      <dgm:spPr/>
      <dgm:t>
        <a:bodyPr/>
        <a:lstStyle/>
        <a:p>
          <a:endParaRPr lang="en-US"/>
        </a:p>
      </dgm:t>
    </dgm:pt>
    <dgm:pt modelId="{14776C3A-D843-42F2-B394-489D8417BFC4}" type="sibTrans" cxnId="{71B2F4AC-70B3-409A-AAF7-33D057E14BF7}">
      <dgm:prSet/>
      <dgm:spPr/>
      <dgm:t>
        <a:bodyPr/>
        <a:lstStyle/>
        <a:p>
          <a:endParaRPr lang="en-US"/>
        </a:p>
      </dgm:t>
    </dgm:pt>
    <dgm:pt modelId="{22FFDC66-DD64-472D-B4B5-7618390D0A2C}" type="pres">
      <dgm:prSet presAssocID="{7EA08C7D-C1F5-4DCA-9AF0-BF58E3CAC5D9}" presName="outerComposite" presStyleCnt="0">
        <dgm:presLayoutVars>
          <dgm:chMax val="5"/>
          <dgm:dir/>
          <dgm:resizeHandles val="exact"/>
        </dgm:presLayoutVars>
      </dgm:prSet>
      <dgm:spPr/>
    </dgm:pt>
    <dgm:pt modelId="{A7C7F240-9FA8-4BA8-913E-5A7ADA8AD876}" type="pres">
      <dgm:prSet presAssocID="{7EA08C7D-C1F5-4DCA-9AF0-BF58E3CAC5D9}" presName="dummyMaxCanvas" presStyleCnt="0">
        <dgm:presLayoutVars/>
      </dgm:prSet>
      <dgm:spPr/>
    </dgm:pt>
    <dgm:pt modelId="{FE54CA65-B15C-4DDB-A448-D4179EE49CBD}" type="pres">
      <dgm:prSet presAssocID="{7EA08C7D-C1F5-4DCA-9AF0-BF58E3CAC5D9}" presName="ThreeNodes_1" presStyleLbl="node1" presStyleIdx="0" presStyleCnt="3">
        <dgm:presLayoutVars>
          <dgm:bulletEnabled val="1"/>
        </dgm:presLayoutVars>
      </dgm:prSet>
      <dgm:spPr/>
    </dgm:pt>
    <dgm:pt modelId="{D6DE3DC5-5363-4B9E-9058-7FC66C0E5C6F}" type="pres">
      <dgm:prSet presAssocID="{7EA08C7D-C1F5-4DCA-9AF0-BF58E3CAC5D9}" presName="ThreeNodes_2" presStyleLbl="node1" presStyleIdx="1" presStyleCnt="3">
        <dgm:presLayoutVars>
          <dgm:bulletEnabled val="1"/>
        </dgm:presLayoutVars>
      </dgm:prSet>
      <dgm:spPr/>
    </dgm:pt>
    <dgm:pt modelId="{9C825E3F-C7B2-46FA-8715-B47A6727C862}" type="pres">
      <dgm:prSet presAssocID="{7EA08C7D-C1F5-4DCA-9AF0-BF58E3CAC5D9}" presName="ThreeNodes_3" presStyleLbl="node1" presStyleIdx="2" presStyleCnt="3">
        <dgm:presLayoutVars>
          <dgm:bulletEnabled val="1"/>
        </dgm:presLayoutVars>
      </dgm:prSet>
      <dgm:spPr/>
    </dgm:pt>
    <dgm:pt modelId="{00727768-ED26-4748-9FA2-08966FFACA14}" type="pres">
      <dgm:prSet presAssocID="{7EA08C7D-C1F5-4DCA-9AF0-BF58E3CAC5D9}" presName="ThreeConn_1-2" presStyleLbl="fgAccFollowNode1" presStyleIdx="0" presStyleCnt="2">
        <dgm:presLayoutVars>
          <dgm:bulletEnabled val="1"/>
        </dgm:presLayoutVars>
      </dgm:prSet>
      <dgm:spPr/>
    </dgm:pt>
    <dgm:pt modelId="{F4398393-EEA1-4C53-B652-C682FF53A341}" type="pres">
      <dgm:prSet presAssocID="{7EA08C7D-C1F5-4DCA-9AF0-BF58E3CAC5D9}" presName="ThreeConn_2-3" presStyleLbl="fgAccFollowNode1" presStyleIdx="1" presStyleCnt="2">
        <dgm:presLayoutVars>
          <dgm:bulletEnabled val="1"/>
        </dgm:presLayoutVars>
      </dgm:prSet>
      <dgm:spPr/>
    </dgm:pt>
    <dgm:pt modelId="{7101A2B4-9F6D-4E76-9C85-8F48C8A4DB50}" type="pres">
      <dgm:prSet presAssocID="{7EA08C7D-C1F5-4DCA-9AF0-BF58E3CAC5D9}" presName="ThreeNodes_1_text" presStyleLbl="node1" presStyleIdx="2" presStyleCnt="3">
        <dgm:presLayoutVars>
          <dgm:bulletEnabled val="1"/>
        </dgm:presLayoutVars>
      </dgm:prSet>
      <dgm:spPr/>
    </dgm:pt>
    <dgm:pt modelId="{7E7240B7-E794-42DB-B6BF-FDCAA920CBC9}" type="pres">
      <dgm:prSet presAssocID="{7EA08C7D-C1F5-4DCA-9AF0-BF58E3CAC5D9}" presName="ThreeNodes_2_text" presStyleLbl="node1" presStyleIdx="2" presStyleCnt="3">
        <dgm:presLayoutVars>
          <dgm:bulletEnabled val="1"/>
        </dgm:presLayoutVars>
      </dgm:prSet>
      <dgm:spPr/>
    </dgm:pt>
    <dgm:pt modelId="{92454794-DF33-4268-B4E2-509CD41019B8}" type="pres">
      <dgm:prSet presAssocID="{7EA08C7D-C1F5-4DCA-9AF0-BF58E3CAC5D9}" presName="ThreeNodes_3_text" presStyleLbl="node1" presStyleIdx="2" presStyleCnt="3">
        <dgm:presLayoutVars>
          <dgm:bulletEnabled val="1"/>
        </dgm:presLayoutVars>
      </dgm:prSet>
      <dgm:spPr/>
    </dgm:pt>
  </dgm:ptLst>
  <dgm:cxnLst>
    <dgm:cxn modelId="{5448B81F-D18B-4796-8F76-393121E32E7A}" type="presOf" srcId="{A8A73382-FED2-4F4A-AC63-44C8FDB06426}" destId="{00727768-ED26-4748-9FA2-08966FFACA14}" srcOrd="0" destOrd="0" presId="urn:microsoft.com/office/officeart/2005/8/layout/vProcess5"/>
    <dgm:cxn modelId="{DE94C532-7C85-4569-AE1E-867401BF51C0}" type="presOf" srcId="{C03B2FEA-BCC1-4501-8E8B-AA575829547E}" destId="{7E7240B7-E794-42DB-B6BF-FDCAA920CBC9}" srcOrd="1" destOrd="0" presId="urn:microsoft.com/office/officeart/2005/8/layout/vProcess5"/>
    <dgm:cxn modelId="{B4E81243-7499-4A84-9F2B-82F0D1AB12C4}" type="presOf" srcId="{0846DD9A-2F7E-4A0F-AA7A-16B1CC34E46A}" destId="{92454794-DF33-4268-B4E2-509CD41019B8}" srcOrd="1" destOrd="0" presId="urn:microsoft.com/office/officeart/2005/8/layout/vProcess5"/>
    <dgm:cxn modelId="{5DD5D56E-9789-494A-9F5C-CCB4A2C6AB0B}" type="presOf" srcId="{C03B2FEA-BCC1-4501-8E8B-AA575829547E}" destId="{D6DE3DC5-5363-4B9E-9058-7FC66C0E5C6F}" srcOrd="0" destOrd="0" presId="urn:microsoft.com/office/officeart/2005/8/layout/vProcess5"/>
    <dgm:cxn modelId="{B5EE7B9D-C42E-4172-9392-E3158BE384A1}" type="presOf" srcId="{71833475-2E15-4C5F-9EDA-237E5AC5DCF1}" destId="{F4398393-EEA1-4C53-B652-C682FF53A341}" srcOrd="0" destOrd="0" presId="urn:microsoft.com/office/officeart/2005/8/layout/vProcess5"/>
    <dgm:cxn modelId="{71B2F4AC-70B3-409A-AAF7-33D057E14BF7}" srcId="{7EA08C7D-C1F5-4DCA-9AF0-BF58E3CAC5D9}" destId="{0846DD9A-2F7E-4A0F-AA7A-16B1CC34E46A}" srcOrd="2" destOrd="0" parTransId="{82833499-B756-4A8B-BAA1-BC50192DCBEA}" sibTransId="{14776C3A-D843-42F2-B394-489D8417BFC4}"/>
    <dgm:cxn modelId="{9DE1DEB1-5F1A-4041-B812-DB8B10EEB844}" type="presOf" srcId="{D3BDD579-139D-44CC-AD43-15972EF44A39}" destId="{7101A2B4-9F6D-4E76-9C85-8F48C8A4DB50}" srcOrd="1" destOrd="0" presId="urn:microsoft.com/office/officeart/2005/8/layout/vProcess5"/>
    <dgm:cxn modelId="{1BCC51BD-B360-4897-A13D-542504DEFDB2}" type="presOf" srcId="{D3BDD579-139D-44CC-AD43-15972EF44A39}" destId="{FE54CA65-B15C-4DDB-A448-D4179EE49CBD}" srcOrd="0" destOrd="0" presId="urn:microsoft.com/office/officeart/2005/8/layout/vProcess5"/>
    <dgm:cxn modelId="{6241E4C7-E2D2-4BF7-9DEB-E688B0F22384}" type="presOf" srcId="{0846DD9A-2F7E-4A0F-AA7A-16B1CC34E46A}" destId="{9C825E3F-C7B2-46FA-8715-B47A6727C862}" srcOrd="0" destOrd="0" presId="urn:microsoft.com/office/officeart/2005/8/layout/vProcess5"/>
    <dgm:cxn modelId="{86F756D7-86A6-4380-B2DD-7080B6A60C3C}" srcId="{7EA08C7D-C1F5-4DCA-9AF0-BF58E3CAC5D9}" destId="{D3BDD579-139D-44CC-AD43-15972EF44A39}" srcOrd="0" destOrd="0" parTransId="{2886D56B-6E1C-4307-A88E-390FA020AAE0}" sibTransId="{A8A73382-FED2-4F4A-AC63-44C8FDB06426}"/>
    <dgm:cxn modelId="{DF0A37F0-E403-4E8A-8F9D-E25E05146217}" type="presOf" srcId="{7EA08C7D-C1F5-4DCA-9AF0-BF58E3CAC5D9}" destId="{22FFDC66-DD64-472D-B4B5-7618390D0A2C}" srcOrd="0" destOrd="0" presId="urn:microsoft.com/office/officeart/2005/8/layout/vProcess5"/>
    <dgm:cxn modelId="{398AF4F7-7EBF-41AD-BD27-9112295CE81E}" srcId="{7EA08C7D-C1F5-4DCA-9AF0-BF58E3CAC5D9}" destId="{C03B2FEA-BCC1-4501-8E8B-AA575829547E}" srcOrd="1" destOrd="0" parTransId="{BB364091-63A5-4787-BED9-75ABB190AF66}" sibTransId="{71833475-2E15-4C5F-9EDA-237E5AC5DCF1}"/>
    <dgm:cxn modelId="{715A871E-6720-4CED-98B7-62E392DB7BF3}" type="presParOf" srcId="{22FFDC66-DD64-472D-B4B5-7618390D0A2C}" destId="{A7C7F240-9FA8-4BA8-913E-5A7ADA8AD876}" srcOrd="0" destOrd="0" presId="urn:microsoft.com/office/officeart/2005/8/layout/vProcess5"/>
    <dgm:cxn modelId="{F6C66B60-1B7F-44A5-A5D9-CA53CBCDF7C2}" type="presParOf" srcId="{22FFDC66-DD64-472D-B4B5-7618390D0A2C}" destId="{FE54CA65-B15C-4DDB-A448-D4179EE49CBD}" srcOrd="1" destOrd="0" presId="urn:microsoft.com/office/officeart/2005/8/layout/vProcess5"/>
    <dgm:cxn modelId="{F6E0B909-4421-4917-9BCB-A35E4C3E3A57}" type="presParOf" srcId="{22FFDC66-DD64-472D-B4B5-7618390D0A2C}" destId="{D6DE3DC5-5363-4B9E-9058-7FC66C0E5C6F}" srcOrd="2" destOrd="0" presId="urn:microsoft.com/office/officeart/2005/8/layout/vProcess5"/>
    <dgm:cxn modelId="{EE003391-47E2-4177-941D-9B559F4DC640}" type="presParOf" srcId="{22FFDC66-DD64-472D-B4B5-7618390D0A2C}" destId="{9C825E3F-C7B2-46FA-8715-B47A6727C862}" srcOrd="3" destOrd="0" presId="urn:microsoft.com/office/officeart/2005/8/layout/vProcess5"/>
    <dgm:cxn modelId="{0BC9B040-10D9-49A9-A356-63296CC92C55}" type="presParOf" srcId="{22FFDC66-DD64-472D-B4B5-7618390D0A2C}" destId="{00727768-ED26-4748-9FA2-08966FFACA14}" srcOrd="4" destOrd="0" presId="urn:microsoft.com/office/officeart/2005/8/layout/vProcess5"/>
    <dgm:cxn modelId="{F81EFD00-6676-483B-8AD1-1C8F39911C1D}" type="presParOf" srcId="{22FFDC66-DD64-472D-B4B5-7618390D0A2C}" destId="{F4398393-EEA1-4C53-B652-C682FF53A341}" srcOrd="5" destOrd="0" presId="urn:microsoft.com/office/officeart/2005/8/layout/vProcess5"/>
    <dgm:cxn modelId="{040F55AC-411E-4EA5-993F-151D5B7963B2}" type="presParOf" srcId="{22FFDC66-DD64-472D-B4B5-7618390D0A2C}" destId="{7101A2B4-9F6D-4E76-9C85-8F48C8A4DB50}" srcOrd="6" destOrd="0" presId="urn:microsoft.com/office/officeart/2005/8/layout/vProcess5"/>
    <dgm:cxn modelId="{A1A395AA-F173-49B6-9105-987777C82B92}" type="presParOf" srcId="{22FFDC66-DD64-472D-B4B5-7618390D0A2C}" destId="{7E7240B7-E794-42DB-B6BF-FDCAA920CBC9}" srcOrd="7" destOrd="0" presId="urn:microsoft.com/office/officeart/2005/8/layout/vProcess5"/>
    <dgm:cxn modelId="{6085D36B-FAB6-45A2-A22F-BE62735D2982}" type="presParOf" srcId="{22FFDC66-DD64-472D-B4B5-7618390D0A2C}" destId="{92454794-DF33-4268-B4E2-509CD41019B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4CA65-B15C-4DDB-A448-D4179EE49CBD}">
      <dsp:nvSpPr>
        <dsp:cNvPr id="0" name=""/>
        <dsp:cNvSpPr/>
      </dsp:nvSpPr>
      <dsp:spPr>
        <a:xfrm>
          <a:off x="0" y="0"/>
          <a:ext cx="5026421" cy="139112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e-IL" sz="2600" kern="1200"/>
            <a:t>צמיחה פוסט טראומטית -  </a:t>
          </a:r>
          <a:r>
            <a:rPr lang="en-US" sz="2600" kern="1200"/>
            <a:t>PTG</a:t>
          </a:r>
        </a:p>
      </dsp:txBody>
      <dsp:txXfrm>
        <a:off x="40745" y="40745"/>
        <a:ext cx="3525286" cy="1309636"/>
      </dsp:txXfrm>
    </dsp:sp>
    <dsp:sp modelId="{D6DE3DC5-5363-4B9E-9058-7FC66C0E5C6F}">
      <dsp:nvSpPr>
        <dsp:cNvPr id="0" name=""/>
        <dsp:cNvSpPr/>
      </dsp:nvSpPr>
      <dsp:spPr>
        <a:xfrm>
          <a:off x="443507" y="1622980"/>
          <a:ext cx="5026421" cy="1391126"/>
        </a:xfrm>
        <a:prstGeom prst="roundRect">
          <a:avLst>
            <a:gd name="adj" fmla="val 10000"/>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e-IL" sz="2600" kern="1200"/>
            <a:t>פיתוח החוסן שלי</a:t>
          </a:r>
          <a:endParaRPr lang="en-US" sz="2600" kern="1200"/>
        </a:p>
      </dsp:txBody>
      <dsp:txXfrm>
        <a:off x="484252" y="1663725"/>
        <a:ext cx="3597191" cy="1309636"/>
      </dsp:txXfrm>
    </dsp:sp>
    <dsp:sp modelId="{9C825E3F-C7B2-46FA-8715-B47A6727C862}">
      <dsp:nvSpPr>
        <dsp:cNvPr id="0" name=""/>
        <dsp:cNvSpPr/>
      </dsp:nvSpPr>
      <dsp:spPr>
        <a:xfrm>
          <a:off x="887015" y="3245961"/>
          <a:ext cx="5026421" cy="1391126"/>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e-IL" sz="2600" kern="1200"/>
            <a:t>מי שמצליח בהתמודדות זו מפתח אופטימיות וחוסן עצמי</a:t>
          </a:r>
          <a:endParaRPr lang="en-US" sz="2600" kern="1200"/>
        </a:p>
      </dsp:txBody>
      <dsp:txXfrm>
        <a:off x="927760" y="3286706"/>
        <a:ext cx="3597191" cy="1309636"/>
      </dsp:txXfrm>
    </dsp:sp>
    <dsp:sp modelId="{00727768-ED26-4748-9FA2-08966FFACA14}">
      <dsp:nvSpPr>
        <dsp:cNvPr id="0" name=""/>
        <dsp:cNvSpPr/>
      </dsp:nvSpPr>
      <dsp:spPr>
        <a:xfrm>
          <a:off x="4122189" y="1054937"/>
          <a:ext cx="904232" cy="9042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25641" y="1054937"/>
        <a:ext cx="497328" cy="680435"/>
      </dsp:txXfrm>
    </dsp:sp>
    <dsp:sp modelId="{F4398393-EEA1-4C53-B652-C682FF53A341}">
      <dsp:nvSpPr>
        <dsp:cNvPr id="0" name=""/>
        <dsp:cNvSpPr/>
      </dsp:nvSpPr>
      <dsp:spPr>
        <a:xfrm>
          <a:off x="4565697" y="2668644"/>
          <a:ext cx="904232" cy="90423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69149" y="2668644"/>
        <a:ext cx="497328" cy="6804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3/31/2020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3/31/2020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3/31/2020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8C25-4DAE-4081-B5A9-93F1155FE2B6}"/>
              </a:ext>
            </a:extLst>
          </p:cNvPr>
          <p:cNvSpPr>
            <a:spLocks noGrp="1"/>
          </p:cNvSpPr>
          <p:nvPr>
            <p:ph type="ctrTitle"/>
          </p:nvPr>
        </p:nvSpPr>
        <p:spPr/>
        <p:txBody>
          <a:bodyPr/>
          <a:lstStyle/>
          <a:p>
            <a:r>
              <a:rPr lang="he-IL" dirty="0"/>
              <a:t>עובדים, מטפלים תוך חיים במציאות משותפת</a:t>
            </a:r>
            <a:endParaRPr lang="en-IL" dirty="0"/>
          </a:p>
        </p:txBody>
      </p:sp>
      <p:sp>
        <p:nvSpPr>
          <p:cNvPr id="3" name="Subtitle 2">
            <a:extLst>
              <a:ext uri="{FF2B5EF4-FFF2-40B4-BE49-F238E27FC236}">
                <a16:creationId xmlns:a16="http://schemas.microsoft.com/office/drawing/2014/main" id="{D34228CC-BFF3-4B6E-AC4A-F414E5B67758}"/>
              </a:ext>
            </a:extLst>
          </p:cNvPr>
          <p:cNvSpPr>
            <a:spLocks noGrp="1"/>
          </p:cNvSpPr>
          <p:nvPr>
            <p:ph type="subTitle" idx="1"/>
          </p:nvPr>
        </p:nvSpPr>
        <p:spPr/>
        <p:txBody>
          <a:bodyPr>
            <a:normAutofit fontScale="55000" lnSpcReduction="20000"/>
          </a:bodyPr>
          <a:lstStyle/>
          <a:p>
            <a:pPr algn="ctr"/>
            <a:r>
              <a:rPr lang="he-IL" sz="3600" b="1" dirty="0"/>
              <a:t>חרוב מהספה 2.4.20</a:t>
            </a:r>
            <a:endParaRPr lang="en-IL" sz="3600" b="1" dirty="0"/>
          </a:p>
          <a:p>
            <a:pPr algn="ctr"/>
            <a:r>
              <a:rPr lang="he-IL" sz="3400" b="1" dirty="0"/>
              <a:t>ד"ר מיכל קומם</a:t>
            </a:r>
          </a:p>
          <a:p>
            <a:endParaRPr lang="he-IL" dirty="0"/>
          </a:p>
          <a:p>
            <a:endParaRPr lang="he-IL" dirty="0"/>
          </a:p>
          <a:p>
            <a:endParaRPr lang="he-IL" dirty="0"/>
          </a:p>
        </p:txBody>
      </p:sp>
    </p:spTree>
    <p:extLst>
      <p:ext uri="{BB962C8B-B14F-4D97-AF65-F5344CB8AC3E}">
        <p14:creationId xmlns:p14="http://schemas.microsoft.com/office/powerpoint/2010/main" val="14588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5C7A10E-6E94-4034-9FBD-411962C2E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859294" y="804520"/>
            <a:ext cx="8798608" cy="1049235"/>
          </a:xfrm>
        </p:spPr>
        <p:txBody>
          <a:bodyPr>
            <a:normAutofit/>
          </a:bodyPr>
          <a:lstStyle/>
          <a:p>
            <a:pPr lvl="8" algn="r" rtl="1"/>
            <a:r>
              <a:rPr lang="he-IL" sz="3200" dirty="0"/>
              <a:t>איך מתמודדים במציאות משותפת?  </a:t>
            </a:r>
            <a:endParaRPr lang="en-GB" sz="3200" dirty="0"/>
          </a:p>
        </p:txBody>
      </p:sp>
      <p:cxnSp>
        <p:nvCxnSpPr>
          <p:cNvPr id="73" name="Straight Connector 72">
            <a:extLst>
              <a:ext uri="{FF2B5EF4-FFF2-40B4-BE49-F238E27FC236}">
                <a16:creationId xmlns:a16="http://schemas.microsoft.com/office/drawing/2014/main" id="{35C22FBF-AF64-460D-B908-176652F5B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75" name="Rectangle 74">
            <a:extLst>
              <a:ext uri="{FF2B5EF4-FFF2-40B4-BE49-F238E27FC236}">
                <a16:creationId xmlns:a16="http://schemas.microsoft.com/office/drawing/2014/main" id="{36BA04AF-97FE-49F0-90E1-033A8ACB2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170" name="Picture 2">
            <a:extLst>
              <a:ext uri="{FF2B5EF4-FFF2-40B4-BE49-F238E27FC236}">
                <a16:creationId xmlns:a16="http://schemas.microsoft.com/office/drawing/2014/main" id="{E7FECC5F-320C-40FD-B246-F2B11707B0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409" y="3224200"/>
            <a:ext cx="4960442" cy="27902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5212080" y="2015732"/>
            <a:ext cx="6339836" cy="3998716"/>
          </a:xfrm>
        </p:spPr>
        <p:txBody>
          <a:bodyPr>
            <a:normAutofit/>
          </a:bodyPr>
          <a:lstStyle/>
          <a:p>
            <a:pPr marL="0" indent="0" algn="r" rtl="1">
              <a:buNone/>
            </a:pPr>
            <a:r>
              <a:rPr lang="he-IL" sz="1900" dirty="0"/>
              <a:t> </a:t>
            </a:r>
            <a:r>
              <a:rPr lang="en-GB" sz="2400" dirty="0"/>
              <a:t>Integration</a:t>
            </a:r>
            <a:r>
              <a:rPr lang="he-IL" sz="2400" dirty="0"/>
              <a:t> - -'מיזוג' בין העבודה לבית </a:t>
            </a:r>
          </a:p>
          <a:p>
            <a:pPr algn="r" rtl="1"/>
            <a:r>
              <a:rPr lang="he-IL" sz="2400" dirty="0"/>
              <a:t>האתגר: לומר איפה עולם אחד מתחיל ונגמר, איפה הזהות (כאדם פרטי, מטפל) מתחילה ונגמרת</a:t>
            </a:r>
          </a:p>
          <a:p>
            <a:pPr algn="r" rtl="1"/>
            <a:r>
              <a:rPr lang="en-GB" sz="2400" dirty="0"/>
              <a:t> </a:t>
            </a:r>
            <a:r>
              <a:rPr lang="he-IL" sz="2400" dirty="0"/>
              <a:t>יוצר קושי לאנשי המקצוע להבין באיזה 'כובע' הם פועלים ברגע נתון (למשל, כשיש צורך ב'לטפל' בבני משפחה)</a:t>
            </a:r>
          </a:p>
          <a:p>
            <a:pPr marL="0" indent="0" algn="r" rtl="1">
              <a:buNone/>
            </a:pPr>
            <a:r>
              <a:rPr lang="he-IL" sz="2400" dirty="0"/>
              <a:t>    </a:t>
            </a:r>
            <a:endParaRPr lang="en-IL" sz="2400" dirty="0"/>
          </a:p>
        </p:txBody>
      </p:sp>
      <p:pic>
        <p:nvPicPr>
          <p:cNvPr id="77" name="Picture 76">
            <a:extLst>
              <a:ext uri="{FF2B5EF4-FFF2-40B4-BE49-F238E27FC236}">
                <a16:creationId xmlns:a16="http://schemas.microsoft.com/office/drawing/2014/main" id="{88AB0847-50BE-402D-AC57-631B527830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79" name="Straight Connector 78">
            <a:extLst>
              <a:ext uri="{FF2B5EF4-FFF2-40B4-BE49-F238E27FC236}">
                <a16:creationId xmlns:a16="http://schemas.microsoft.com/office/drawing/2014/main" id="{BE786E6D-99DF-4CDA-B4C3-815FDAA5FF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46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p:txBody>
          <a:bodyPr>
            <a:normAutofit/>
          </a:bodyPr>
          <a:lstStyle/>
          <a:p>
            <a:pPr lvl="8" algn="r" rtl="1"/>
            <a:r>
              <a:rPr lang="he-IL" sz="4000" dirty="0"/>
              <a:t>למה אנשים ממשיכים לפעול </a:t>
            </a:r>
            <a:endParaRPr lang="en-GB" sz="4000" dirty="0"/>
          </a:p>
        </p:txBody>
      </p:sp>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1534695" y="2015732"/>
            <a:ext cx="9695279" cy="4261243"/>
          </a:xfrm>
        </p:spPr>
        <p:txBody>
          <a:bodyPr>
            <a:normAutofit/>
          </a:bodyPr>
          <a:lstStyle/>
          <a:p>
            <a:pPr algn="r" rtl="1"/>
            <a:r>
              <a:rPr lang="he-IL" dirty="0"/>
              <a:t> חוויה שאני אבין יותר טוב ואסייע יותר טוב דווקא בגלל שמכיר – או שאנשי הקהילה יעזרו דווקא בי מתוך אמון והכרות </a:t>
            </a:r>
          </a:p>
          <a:p>
            <a:pPr algn="r" rtl="1"/>
            <a:r>
              <a:rPr lang="he-IL" dirty="0"/>
              <a:t>תחושה של שותפות, שייכות ולכידות</a:t>
            </a:r>
          </a:p>
          <a:p>
            <a:pPr algn="r" rtl="1"/>
            <a:r>
              <a:rPr lang="he-IL" dirty="0"/>
              <a:t>הזדמנות להתמקצעות. חשיפה מהירה לתחומים רבים </a:t>
            </a:r>
          </a:p>
          <a:p>
            <a:pPr marL="0" indent="0" algn="r" rtl="1">
              <a:buNone/>
            </a:pPr>
            <a:endParaRPr lang="en-IL" dirty="0"/>
          </a:p>
        </p:txBody>
      </p:sp>
      <p:pic>
        <p:nvPicPr>
          <p:cNvPr id="6146" name="Picture 2">
            <a:extLst>
              <a:ext uri="{FF2B5EF4-FFF2-40B4-BE49-F238E27FC236}">
                <a16:creationId xmlns:a16="http://schemas.microsoft.com/office/drawing/2014/main" id="{05EF3446-D772-46B3-A513-4C5A5406F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462282"/>
            <a:ext cx="4358640" cy="359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5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451579" y="2303047"/>
            <a:ext cx="3272093" cy="2674198"/>
          </a:xfrm>
        </p:spPr>
        <p:txBody>
          <a:bodyPr anchor="t">
            <a:normAutofit/>
          </a:bodyPr>
          <a:lstStyle/>
          <a:p>
            <a:pPr lvl="8" rtl="1"/>
            <a:r>
              <a:rPr lang="he-IL"/>
              <a:t>למה אנשים ממשיכים לפעול </a:t>
            </a:r>
            <a:endParaRPr lang="en-GB"/>
          </a:p>
        </p:txBody>
      </p:sp>
      <p:cxnSp>
        <p:nvCxnSpPr>
          <p:cNvPr id="21" name="Straight Connector 13">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graphicFrame>
        <p:nvGraphicFramePr>
          <p:cNvPr id="22" name="Content Placeholder 2">
            <a:extLst>
              <a:ext uri="{FF2B5EF4-FFF2-40B4-BE49-F238E27FC236}">
                <a16:creationId xmlns:a16="http://schemas.microsoft.com/office/drawing/2014/main" id="{B2D801AB-82BC-4DDD-9DDC-CB98647D3E2C}"/>
              </a:ext>
            </a:extLst>
          </p:cNvPr>
          <p:cNvGraphicFramePr>
            <a:graphicFrameLocks noGrp="1"/>
          </p:cNvGraphicFramePr>
          <p:nvPr>
            <p:ph idx="1"/>
            <p:extLst>
              <p:ext uri="{D42A27DB-BD31-4B8C-83A1-F6EECF244321}">
                <p14:modId xmlns:p14="http://schemas.microsoft.com/office/powerpoint/2010/main" val="117562655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8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534695" y="804520"/>
            <a:ext cx="10266779" cy="576606"/>
          </a:xfrm>
        </p:spPr>
        <p:txBody>
          <a:bodyPr>
            <a:noAutofit/>
          </a:bodyPr>
          <a:lstStyle/>
          <a:p>
            <a:pPr lvl="8" rtl="1"/>
            <a:r>
              <a:rPr lang="he-IL" sz="3200" dirty="0" err="1"/>
              <a:t>פרקטיקות</a:t>
            </a:r>
            <a:r>
              <a:rPr lang="he-IL" sz="3200" dirty="0"/>
              <a:t> פשוטות של התמודדות</a:t>
            </a:r>
            <a:endParaRPr lang="en-GB" sz="3200" dirty="0"/>
          </a:p>
        </p:txBody>
      </p:sp>
      <p:pic>
        <p:nvPicPr>
          <p:cNvPr id="4098" name="Picture 2">
            <a:extLst>
              <a:ext uri="{FF2B5EF4-FFF2-40B4-BE49-F238E27FC236}">
                <a16:creationId xmlns:a16="http://schemas.microsoft.com/office/drawing/2014/main" id="{0CF94556-3A6D-45EB-98D8-B0EAE035FA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608" y="1528975"/>
            <a:ext cx="2236455" cy="15731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9F8125B-0845-43C0-8247-8F793DCD90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055334"/>
            <a:ext cx="3177581" cy="8976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3177582" y="1528976"/>
            <a:ext cx="8700094" cy="4524506"/>
          </a:xfrm>
        </p:spPr>
        <p:txBody>
          <a:bodyPr>
            <a:noAutofit/>
          </a:bodyPr>
          <a:lstStyle/>
          <a:p>
            <a:pPr algn="r" rtl="1">
              <a:lnSpc>
                <a:spcPct val="110000"/>
              </a:lnSpc>
            </a:pPr>
            <a:r>
              <a:rPr lang="he-IL" sz="2800" dirty="0"/>
              <a:t> דאגה לאישי – שיהיה שקט </a:t>
            </a:r>
            <a:r>
              <a:rPr lang="he-IL" sz="2800" dirty="0" err="1"/>
              <a:t>באיזור</a:t>
            </a:r>
            <a:r>
              <a:rPr lang="he-IL" sz="2800" dirty="0"/>
              <a:t> הביתי</a:t>
            </a:r>
          </a:p>
          <a:p>
            <a:pPr algn="r" rtl="1">
              <a:lnSpc>
                <a:spcPct val="110000"/>
              </a:lnSpc>
            </a:pPr>
            <a:r>
              <a:rPr lang="he-IL" sz="2800" dirty="0"/>
              <a:t>דאגה לצרכים הבסיסים</a:t>
            </a:r>
          </a:p>
          <a:p>
            <a:pPr algn="r" rtl="1">
              <a:lnSpc>
                <a:spcPct val="110000"/>
              </a:lnSpc>
            </a:pPr>
            <a:r>
              <a:rPr lang="he-IL" sz="2800" dirty="0"/>
              <a:t>לעבוד עם מי שמרגישים בטוח </a:t>
            </a:r>
            <a:r>
              <a:rPr lang="he-IL" sz="2800" dirty="0" err="1"/>
              <a:t>איתו</a:t>
            </a:r>
            <a:endParaRPr lang="he-IL" sz="2800" dirty="0"/>
          </a:p>
          <a:p>
            <a:pPr algn="r" rtl="1">
              <a:lnSpc>
                <a:spcPct val="110000"/>
              </a:lnSpc>
            </a:pPr>
            <a:r>
              <a:rPr lang="he-IL" sz="2800" dirty="0"/>
              <a:t>צמצום עמימות, שקיפות והעברת מידע</a:t>
            </a:r>
          </a:p>
          <a:p>
            <a:pPr algn="r" rtl="1">
              <a:lnSpc>
                <a:spcPct val="110000"/>
              </a:lnSpc>
            </a:pPr>
            <a:r>
              <a:rPr lang="he-IL" sz="2800" dirty="0"/>
              <a:t>חיבור למקורות </a:t>
            </a:r>
            <a:r>
              <a:rPr lang="he-IL" sz="2800" dirty="0" err="1"/>
              <a:t>הכח</a:t>
            </a:r>
            <a:r>
              <a:rPr lang="he-IL" sz="2800" dirty="0"/>
              <a:t> </a:t>
            </a:r>
          </a:p>
          <a:p>
            <a:pPr algn="r" rtl="1">
              <a:lnSpc>
                <a:spcPct val="110000"/>
              </a:lnSpc>
            </a:pPr>
            <a:r>
              <a:rPr lang="he-IL" sz="2800" dirty="0"/>
              <a:t>לא לוותר על מה שטוב לי</a:t>
            </a:r>
          </a:p>
          <a:p>
            <a:pPr algn="r" rtl="1">
              <a:lnSpc>
                <a:spcPct val="110000"/>
              </a:lnSpc>
            </a:pPr>
            <a:r>
              <a:rPr lang="he-IL" sz="2800" dirty="0"/>
              <a:t>פעילות גופנית ותנועה</a:t>
            </a:r>
          </a:p>
          <a:p>
            <a:pPr algn="r" rtl="1">
              <a:lnSpc>
                <a:spcPct val="110000"/>
              </a:lnSpc>
            </a:pPr>
            <a:r>
              <a:rPr lang="he-IL" sz="2800" dirty="0"/>
              <a:t>סיכום משותף: יצירת סיפור משותף, צחוק והומור משותפים</a:t>
            </a:r>
            <a:endParaRPr lang="en-IL" sz="2800" dirty="0"/>
          </a:p>
        </p:txBody>
      </p:sp>
    </p:spTree>
    <p:extLst>
      <p:ext uri="{BB962C8B-B14F-4D97-AF65-F5344CB8AC3E}">
        <p14:creationId xmlns:p14="http://schemas.microsoft.com/office/powerpoint/2010/main" val="72836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p:txBody>
          <a:bodyPr>
            <a:normAutofit/>
          </a:bodyPr>
          <a:lstStyle/>
          <a:p>
            <a:pPr lvl="8" algn="r" rtl="1"/>
            <a:endParaRPr lang="en-GB" sz="4000" dirty="0"/>
          </a:p>
        </p:txBody>
      </p:sp>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1534695" y="2015732"/>
            <a:ext cx="9695279" cy="4261243"/>
          </a:xfrm>
        </p:spPr>
        <p:txBody>
          <a:bodyPr>
            <a:normAutofit/>
          </a:bodyPr>
          <a:lstStyle/>
          <a:p>
            <a:pPr algn="r" rtl="1"/>
            <a:r>
              <a:rPr lang="he-IL" dirty="0"/>
              <a:t> </a:t>
            </a:r>
          </a:p>
          <a:p>
            <a:pPr algn="r" rtl="1"/>
            <a:endParaRPr lang="he-IL" dirty="0"/>
          </a:p>
        </p:txBody>
      </p:sp>
      <p:pic>
        <p:nvPicPr>
          <p:cNvPr id="3074" name="Picture 2">
            <a:extLst>
              <a:ext uri="{FF2B5EF4-FFF2-40B4-BE49-F238E27FC236}">
                <a16:creationId xmlns:a16="http://schemas.microsoft.com/office/drawing/2014/main" id="{8F413FAD-B070-4E33-9043-7500F16C55C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99334" y="1853754"/>
            <a:ext cx="7366000" cy="396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7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3032-6FEE-402C-92E8-9A681720FEF2}"/>
              </a:ext>
            </a:extLst>
          </p:cNvPr>
          <p:cNvSpPr>
            <a:spLocks noGrp="1"/>
          </p:cNvSpPr>
          <p:nvPr>
            <p:ph type="title"/>
          </p:nvPr>
        </p:nvSpPr>
        <p:spPr/>
        <p:txBody>
          <a:bodyPr>
            <a:normAutofit/>
          </a:bodyPr>
          <a:lstStyle/>
          <a:p>
            <a:r>
              <a:rPr lang="he-IL" sz="4800" dirty="0"/>
              <a:t>מה נעשה? </a:t>
            </a:r>
            <a:endParaRPr lang="en-IL" sz="4800" dirty="0"/>
          </a:p>
        </p:txBody>
      </p:sp>
      <p:sp>
        <p:nvSpPr>
          <p:cNvPr id="3" name="Content Placeholder 2">
            <a:extLst>
              <a:ext uri="{FF2B5EF4-FFF2-40B4-BE49-F238E27FC236}">
                <a16:creationId xmlns:a16="http://schemas.microsoft.com/office/drawing/2014/main" id="{2614F5C9-A297-44A3-BE1C-71970B511D4B}"/>
              </a:ext>
            </a:extLst>
          </p:cNvPr>
          <p:cNvSpPr>
            <a:spLocks noGrp="1"/>
          </p:cNvSpPr>
          <p:nvPr>
            <p:ph idx="1"/>
          </p:nvPr>
        </p:nvSpPr>
        <p:spPr/>
        <p:txBody>
          <a:bodyPr>
            <a:normAutofit/>
          </a:bodyPr>
          <a:lstStyle/>
          <a:p>
            <a:pPr algn="r" rtl="1"/>
            <a:r>
              <a:rPr lang="he-IL" dirty="0"/>
              <a:t>נלמד את המושג</a:t>
            </a:r>
          </a:p>
          <a:p>
            <a:pPr algn="r" rtl="1"/>
            <a:r>
              <a:rPr lang="he-IL" dirty="0"/>
              <a:t>נתייחס לאתגרים שמציב </a:t>
            </a:r>
          </a:p>
          <a:p>
            <a:pPr algn="r" rtl="1"/>
            <a:r>
              <a:rPr lang="he-IL" dirty="0"/>
              <a:t>נדבר על סגנונות התמודדות</a:t>
            </a:r>
            <a:endParaRPr lang="en-IL" dirty="0"/>
          </a:p>
        </p:txBody>
      </p:sp>
    </p:spTree>
    <p:extLst>
      <p:ext uri="{BB962C8B-B14F-4D97-AF65-F5344CB8AC3E}">
        <p14:creationId xmlns:p14="http://schemas.microsoft.com/office/powerpoint/2010/main" val="396512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3032-6FEE-402C-92E8-9A681720FEF2}"/>
              </a:ext>
            </a:extLst>
          </p:cNvPr>
          <p:cNvSpPr>
            <a:spLocks noGrp="1"/>
          </p:cNvSpPr>
          <p:nvPr>
            <p:ph type="title"/>
          </p:nvPr>
        </p:nvSpPr>
        <p:spPr>
          <a:xfrm>
            <a:off x="1534696" y="804519"/>
            <a:ext cx="9520158" cy="1049235"/>
          </a:xfrm>
        </p:spPr>
        <p:txBody>
          <a:bodyPr>
            <a:normAutofit/>
          </a:bodyPr>
          <a:lstStyle/>
          <a:p>
            <a:r>
              <a:rPr lang="he-IL"/>
              <a:t>מה קורה כאן? </a:t>
            </a:r>
            <a:endParaRPr lang="en-IL"/>
          </a:p>
        </p:txBody>
      </p:sp>
      <p:grpSp>
        <p:nvGrpSpPr>
          <p:cNvPr id="71" name="Group 70">
            <a:extLst>
              <a:ext uri="{FF2B5EF4-FFF2-40B4-BE49-F238E27FC236}">
                <a16:creationId xmlns:a16="http://schemas.microsoft.com/office/drawing/2014/main" id="{A1D85240-AA06-48C1-8B0E-9459DF9052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695" y="2184357"/>
            <a:ext cx="4953618" cy="3281988"/>
            <a:chOff x="7807230" y="2012810"/>
            <a:chExt cx="3251252" cy="3459865"/>
          </a:xfrm>
        </p:grpSpPr>
        <p:sp>
          <p:nvSpPr>
            <p:cNvPr id="72" name="Rectangle 71">
              <a:extLst>
                <a:ext uri="{FF2B5EF4-FFF2-40B4-BE49-F238E27FC236}">
                  <a16:creationId xmlns:a16="http://schemas.microsoft.com/office/drawing/2014/main" id="{19277746-56E8-47DC-B34E-842526ECA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367769A-435E-4956-BFF3-2548E0F11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14F5C9-A297-44A3-BE1C-71970B511D4B}"/>
              </a:ext>
            </a:extLst>
          </p:cNvPr>
          <p:cNvSpPr>
            <a:spLocks noGrp="1"/>
          </p:cNvSpPr>
          <p:nvPr>
            <p:ph idx="1"/>
          </p:nvPr>
        </p:nvSpPr>
        <p:spPr>
          <a:xfrm>
            <a:off x="6978902" y="2184357"/>
            <a:ext cx="4075951" cy="3281990"/>
          </a:xfrm>
        </p:spPr>
        <p:txBody>
          <a:bodyPr>
            <a:normAutofit/>
          </a:bodyPr>
          <a:lstStyle/>
          <a:p>
            <a:pPr algn="r" rtl="1"/>
            <a:r>
              <a:rPr lang="he-IL" dirty="0"/>
              <a:t>מגיפה</a:t>
            </a:r>
          </a:p>
          <a:p>
            <a:pPr algn="r" rtl="1"/>
            <a:r>
              <a:rPr lang="he-IL" dirty="0"/>
              <a:t>מציאות חיים מוכרת – לא מוכרת </a:t>
            </a:r>
          </a:p>
          <a:p>
            <a:pPr algn="r" rtl="1"/>
            <a:r>
              <a:rPr lang="he-IL" dirty="0"/>
              <a:t>נתק מהיר מהעבר הקרוב (אתמול, לפני שבועיים)- חוסר וודאות לגבי ההווה והעתיד</a:t>
            </a:r>
          </a:p>
          <a:p>
            <a:pPr algn="r" rtl="1"/>
            <a:r>
              <a:rPr lang="he-IL" dirty="0"/>
              <a:t>שינוי מהיר- מהיום למחר: תעסוקתי, משפחתי, קהילתי</a:t>
            </a:r>
            <a:endParaRPr lang="en-IL" dirty="0"/>
          </a:p>
        </p:txBody>
      </p:sp>
      <p:pic>
        <p:nvPicPr>
          <p:cNvPr id="2052" name="Picture 4">
            <a:extLst>
              <a:ext uri="{FF2B5EF4-FFF2-40B4-BE49-F238E27FC236}">
                <a16:creationId xmlns:a16="http://schemas.microsoft.com/office/drawing/2014/main" id="{8426AEAF-1EFB-4531-B2B3-09CEFB21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558526"/>
            <a:ext cx="43624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3032-6FEE-402C-92E8-9A681720FEF2}"/>
              </a:ext>
            </a:extLst>
          </p:cNvPr>
          <p:cNvSpPr>
            <a:spLocks noGrp="1"/>
          </p:cNvSpPr>
          <p:nvPr>
            <p:ph type="title"/>
          </p:nvPr>
        </p:nvSpPr>
        <p:spPr>
          <a:xfrm>
            <a:off x="1534696" y="804519"/>
            <a:ext cx="9520158" cy="1049235"/>
          </a:xfrm>
        </p:spPr>
        <p:txBody>
          <a:bodyPr>
            <a:normAutofit/>
          </a:bodyPr>
          <a:lstStyle/>
          <a:p>
            <a:r>
              <a:rPr lang="he-IL"/>
              <a:t>המציאות הנוכחית -משבר הקורונה </a:t>
            </a:r>
            <a:endParaRPr lang="en-IL"/>
          </a:p>
        </p:txBody>
      </p:sp>
      <p:sp>
        <p:nvSpPr>
          <p:cNvPr id="3" name="Content Placeholder 2">
            <a:extLst>
              <a:ext uri="{FF2B5EF4-FFF2-40B4-BE49-F238E27FC236}">
                <a16:creationId xmlns:a16="http://schemas.microsoft.com/office/drawing/2014/main" id="{2614F5C9-A297-44A3-BE1C-71970B511D4B}"/>
              </a:ext>
            </a:extLst>
          </p:cNvPr>
          <p:cNvSpPr>
            <a:spLocks noGrp="1"/>
          </p:cNvSpPr>
          <p:nvPr>
            <p:ph idx="1"/>
          </p:nvPr>
        </p:nvSpPr>
        <p:spPr>
          <a:xfrm>
            <a:off x="1534695" y="2184357"/>
            <a:ext cx="4075733" cy="3281990"/>
          </a:xfrm>
        </p:spPr>
        <p:txBody>
          <a:bodyPr>
            <a:normAutofit lnSpcReduction="10000"/>
          </a:bodyPr>
          <a:lstStyle/>
          <a:p>
            <a:pPr algn="r" rtl="1">
              <a:lnSpc>
                <a:spcPct val="110000"/>
              </a:lnSpc>
            </a:pPr>
            <a:r>
              <a:rPr lang="he-IL" sz="1600" dirty="0"/>
              <a:t>אפשרות שבידוד יוצר טראומה  ( </a:t>
            </a:r>
            <a:r>
              <a:rPr lang="en-US" sz="1600" dirty="0"/>
              <a:t>Brook, Webster, Smith, Woodland, </a:t>
            </a:r>
            <a:r>
              <a:rPr lang="en-US" sz="1600" dirty="0" err="1"/>
              <a:t>Wessely</a:t>
            </a:r>
            <a:r>
              <a:rPr lang="en-US" sz="1600" dirty="0"/>
              <a:t>, Rubin, 20</a:t>
            </a:r>
            <a:r>
              <a:rPr lang="he-IL" sz="1600" dirty="0"/>
              <a:t>)</a:t>
            </a:r>
          </a:p>
          <a:p>
            <a:pPr algn="r" rtl="1">
              <a:lnSpc>
                <a:spcPct val="110000"/>
              </a:lnSpc>
            </a:pPr>
            <a:r>
              <a:rPr lang="he-IL" sz="1600" dirty="0"/>
              <a:t>לבידוד יכולות להיות השפעות פסיכולוגיות שליליות: סימפטומים פוסט טראומטיים, בלבול, כעס</a:t>
            </a:r>
          </a:p>
          <a:p>
            <a:pPr algn="r" rtl="1">
              <a:lnSpc>
                <a:spcPct val="110000"/>
              </a:lnSpc>
            </a:pPr>
            <a:r>
              <a:rPr lang="he-IL" sz="1600" dirty="0"/>
              <a:t>גורמי הלחץ: חוסר וודאות לגבי משכו של הבידוד, פחד מהדבקות, תסכול, שעמום, חוסר בצרכים חיוניים (מזון, תרופות), חוסר במידע, חשש מאובדן כספי (או אובדן כספי בפועל), סטיגמה </a:t>
            </a:r>
          </a:p>
          <a:p>
            <a:pPr rtl="1">
              <a:lnSpc>
                <a:spcPct val="110000"/>
              </a:lnSpc>
            </a:pPr>
            <a:endParaRPr lang="en-IL" sz="1400" dirty="0"/>
          </a:p>
        </p:txBody>
      </p:sp>
      <p:grpSp>
        <p:nvGrpSpPr>
          <p:cNvPr id="10" name="Group 9">
            <a:extLst>
              <a:ext uri="{FF2B5EF4-FFF2-40B4-BE49-F238E27FC236}">
                <a16:creationId xmlns:a16="http://schemas.microsoft.com/office/drawing/2014/main" id="{96666FD6-9A34-491A-B647-2652CD1F30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184357"/>
            <a:ext cx="4948659" cy="3281988"/>
            <a:chOff x="7807230" y="2012810"/>
            <a:chExt cx="3251252" cy="3459865"/>
          </a:xfrm>
        </p:grpSpPr>
        <p:sp>
          <p:nvSpPr>
            <p:cNvPr id="11" name="Rectangle 10">
              <a:extLst>
                <a:ext uri="{FF2B5EF4-FFF2-40B4-BE49-F238E27FC236}">
                  <a16:creationId xmlns:a16="http://schemas.microsoft.com/office/drawing/2014/main" id="{42FEA252-55E0-415B-93F5-4415DC76A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B13688-A3B1-41D4-B6C8-FC7896CC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2" descr="A picture containing table, sitting&#10;&#10;Description automatically generated">
            <a:extLst>
              <a:ext uri="{FF2B5EF4-FFF2-40B4-BE49-F238E27FC236}">
                <a16:creationId xmlns:a16="http://schemas.microsoft.com/office/drawing/2014/main" id="{697829A7-AFDF-462D-BF26-F88FB0016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811"/>
          <a:stretch/>
        </p:blipFill>
        <p:spPr bwMode="auto">
          <a:xfrm>
            <a:off x="6277257" y="2341994"/>
            <a:ext cx="4613872" cy="2956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C6B804B-C86B-4667-B0F3-2ED9286A9E09}"/>
              </a:ext>
            </a:extLst>
          </p:cNvPr>
          <p:cNvSpPr txBox="1"/>
          <p:nvPr/>
        </p:nvSpPr>
        <p:spPr>
          <a:xfrm>
            <a:off x="3152775" y="2854960"/>
            <a:ext cx="586105" cy="678815"/>
          </a:xfrm>
          <a:prstGeom prst="rect">
            <a:avLst/>
          </a:prstGeom>
          <a:noFill/>
        </p:spPr>
        <p:txBody>
          <a:bodyPr wrap="square" rtlCol="0">
            <a:spAutoFit/>
          </a:bodyPr>
          <a:lstStyle/>
          <a:p>
            <a:endParaRPr lang="en-IL" dirty="0"/>
          </a:p>
        </p:txBody>
      </p:sp>
    </p:spTree>
    <p:extLst>
      <p:ext uri="{BB962C8B-B14F-4D97-AF65-F5344CB8AC3E}">
        <p14:creationId xmlns:p14="http://schemas.microsoft.com/office/powerpoint/2010/main" val="155834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A4CB-DD8C-44C9-837A-4ADB1A802E12}"/>
              </a:ext>
            </a:extLst>
          </p:cNvPr>
          <p:cNvSpPr>
            <a:spLocks noGrp="1"/>
          </p:cNvSpPr>
          <p:nvPr>
            <p:ph type="title"/>
          </p:nvPr>
        </p:nvSpPr>
        <p:spPr/>
        <p:txBody>
          <a:bodyPr/>
          <a:lstStyle/>
          <a:p>
            <a:r>
              <a:rPr lang="he-IL" dirty="0"/>
              <a:t>מציאות משותפת </a:t>
            </a:r>
            <a:endParaRPr lang="en-IL" dirty="0"/>
          </a:p>
        </p:txBody>
      </p:sp>
      <p:sp>
        <p:nvSpPr>
          <p:cNvPr id="3" name="Content Placeholder 2">
            <a:extLst>
              <a:ext uri="{FF2B5EF4-FFF2-40B4-BE49-F238E27FC236}">
                <a16:creationId xmlns:a16="http://schemas.microsoft.com/office/drawing/2014/main" id="{BC0DDD0C-9AE7-48EF-984C-97C876BC9EA9}"/>
              </a:ext>
            </a:extLst>
          </p:cNvPr>
          <p:cNvSpPr>
            <a:spLocks noGrp="1"/>
          </p:cNvSpPr>
          <p:nvPr>
            <p:ph idx="1"/>
          </p:nvPr>
        </p:nvSpPr>
        <p:spPr/>
        <p:txBody>
          <a:bodyPr>
            <a:normAutofit fontScale="92500"/>
          </a:bodyPr>
          <a:lstStyle/>
          <a:p>
            <a:pPr algn="r" rtl="1"/>
            <a:r>
              <a:rPr lang="he-IL" dirty="0">
                <a:latin typeface="David" panose="020E0502060401010101" pitchFamily="34" charset="-79"/>
              </a:rPr>
              <a:t>מציאות טראומתית משותפת </a:t>
            </a:r>
            <a:r>
              <a:rPr lang="en-GB" dirty="0">
                <a:latin typeface="David" panose="020E0502060401010101" pitchFamily="34" charset="-79"/>
              </a:rPr>
              <a:t>Shared Traumatic Reality) </a:t>
            </a:r>
            <a:r>
              <a:rPr lang="he-IL" dirty="0">
                <a:latin typeface="David" panose="020E0502060401010101" pitchFamily="34" charset="-79"/>
              </a:rPr>
              <a:t>) היא מצב שבו בשל אסון, טראומה קולקטיבית, מציאות פוגענית חריפה, אנשי המקצוע ואנשי בריאות הנפש חיים גם הם באותה קהילה שנפגעה כמו האנשים בהם הם מטפלים וחשופים גם הם לאתגרים שהמציאות הזו מייצרת . </a:t>
            </a:r>
          </a:p>
          <a:p>
            <a:pPr algn="r" rtl="1"/>
            <a:r>
              <a:rPr lang="he-IL" dirty="0">
                <a:latin typeface="David" panose="020E0502060401010101" pitchFamily="34" charset="-79"/>
              </a:rPr>
              <a:t>התמודדות מורכבת לעובדים (אנשי בריאות נפש, עובדי קהילה) במספר רמות: </a:t>
            </a:r>
          </a:p>
          <a:p>
            <a:pPr algn="r" rtl="1"/>
            <a:r>
              <a:rPr lang="he-IL" dirty="0">
                <a:latin typeface="David" panose="020E0502060401010101" pitchFamily="34" charset="-79"/>
              </a:rPr>
              <a:t>כאזרחים פרטיים</a:t>
            </a:r>
          </a:p>
          <a:p>
            <a:pPr algn="r" rtl="1"/>
            <a:r>
              <a:rPr lang="he-IL" dirty="0">
                <a:latin typeface="David" panose="020E0502060401010101" pitchFamily="34" charset="-79"/>
              </a:rPr>
              <a:t>כבני משפחה</a:t>
            </a:r>
          </a:p>
          <a:p>
            <a:pPr algn="r" rtl="1"/>
            <a:r>
              <a:rPr lang="he-IL" dirty="0">
                <a:latin typeface="David" panose="020E0502060401010101" pitchFamily="34" charset="-79"/>
              </a:rPr>
              <a:t>וכגורמים מקצועיים שנחשפים לטראומה דרך טיפול והתערבות </a:t>
            </a:r>
            <a:r>
              <a:rPr lang="he-IL" dirty="0"/>
              <a:t>( </a:t>
            </a:r>
            <a:r>
              <a:rPr lang="en-GB" dirty="0"/>
              <a:t>2016</a:t>
            </a:r>
            <a:r>
              <a:rPr lang="he-IL" dirty="0"/>
              <a:t> </a:t>
            </a:r>
            <a:r>
              <a:rPr lang="en-GB" dirty="0" err="1"/>
              <a:t>Dekel</a:t>
            </a:r>
            <a:r>
              <a:rPr lang="en-GB" dirty="0"/>
              <a:t>, </a:t>
            </a:r>
            <a:r>
              <a:rPr lang="en-GB" dirty="0" err="1"/>
              <a:t>Nutman-Schwarts</a:t>
            </a:r>
            <a:r>
              <a:rPr lang="en-GB" dirty="0"/>
              <a:t> &amp; </a:t>
            </a:r>
            <a:r>
              <a:rPr lang="en-GB" dirty="0" err="1"/>
              <a:t>Lavi</a:t>
            </a:r>
            <a:r>
              <a:rPr lang="en-GB" dirty="0"/>
              <a:t>, </a:t>
            </a:r>
            <a:r>
              <a:rPr lang="he-IL" dirty="0"/>
              <a:t>) </a:t>
            </a:r>
            <a:r>
              <a:rPr lang="he-IL" dirty="0">
                <a:latin typeface="David" panose="020E0502060401010101" pitchFamily="34" charset="-79"/>
              </a:rPr>
              <a:t>.  </a:t>
            </a:r>
          </a:p>
          <a:p>
            <a:pPr marL="0" indent="0" algn="r" rtl="1">
              <a:buNone/>
            </a:pPr>
            <a:endParaRPr lang="he-IL" dirty="0"/>
          </a:p>
          <a:p>
            <a:pPr algn="r" rtl="1"/>
            <a:endParaRPr lang="en-IL" dirty="0"/>
          </a:p>
        </p:txBody>
      </p:sp>
    </p:spTree>
    <p:extLst>
      <p:ext uri="{BB962C8B-B14F-4D97-AF65-F5344CB8AC3E}">
        <p14:creationId xmlns:p14="http://schemas.microsoft.com/office/powerpoint/2010/main" val="426777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DB1E05C-8FA9-4FDA-A28D-44561B2AE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F3032-6FEE-402C-92E8-9A681720FEF2}"/>
              </a:ext>
            </a:extLst>
          </p:cNvPr>
          <p:cNvSpPr>
            <a:spLocks noGrp="1"/>
          </p:cNvSpPr>
          <p:nvPr>
            <p:ph type="title"/>
          </p:nvPr>
        </p:nvSpPr>
        <p:spPr>
          <a:xfrm>
            <a:off x="5188044" y="804520"/>
            <a:ext cx="5469858" cy="1049235"/>
          </a:xfrm>
        </p:spPr>
        <p:txBody>
          <a:bodyPr>
            <a:normAutofit/>
          </a:bodyPr>
          <a:lstStyle/>
          <a:p>
            <a:pPr algn="r"/>
            <a:r>
              <a:rPr lang="he-IL"/>
              <a:t>מצבים דומים </a:t>
            </a:r>
            <a:endParaRPr lang="en-IL"/>
          </a:p>
        </p:txBody>
      </p:sp>
      <p:cxnSp>
        <p:nvCxnSpPr>
          <p:cNvPr id="75" name="Straight Connector 74">
            <a:extLst>
              <a:ext uri="{FF2B5EF4-FFF2-40B4-BE49-F238E27FC236}">
                <a16:creationId xmlns:a16="http://schemas.microsoft.com/office/drawing/2014/main" id="{987845BC-B760-418E-9AE4-55E2EFC3A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742DC024-E512-45ED-84F6-63E63A16B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220" name="Picture 4" descr="A group of people wearing costumes&#10;&#10;Description automatically generated">
            <a:extLst>
              <a:ext uri="{FF2B5EF4-FFF2-40B4-BE49-F238E27FC236}">
                <a16:creationId xmlns:a16="http://schemas.microsoft.com/office/drawing/2014/main" id="{E4D7163A-4785-43D2-8A6A-3B10B6DFD4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239" y="876393"/>
            <a:ext cx="4074836" cy="170124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city with smoke coming out of a body of water&#10;&#10;Description automatically generated">
            <a:extLst>
              <a:ext uri="{FF2B5EF4-FFF2-40B4-BE49-F238E27FC236}">
                <a16:creationId xmlns:a16="http://schemas.microsoft.com/office/drawing/2014/main" id="{E419E6CD-AEE8-492A-9E0A-377A53955B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7738" y="3137516"/>
            <a:ext cx="3323837" cy="24928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614F5C9-A297-44A3-BE1C-71970B511D4B}"/>
              </a:ext>
            </a:extLst>
          </p:cNvPr>
          <p:cNvSpPr>
            <a:spLocks noGrp="1"/>
          </p:cNvSpPr>
          <p:nvPr>
            <p:ph idx="1"/>
          </p:nvPr>
        </p:nvSpPr>
        <p:spPr>
          <a:xfrm>
            <a:off x="5188044" y="2015732"/>
            <a:ext cx="5469858" cy="3450613"/>
          </a:xfrm>
        </p:spPr>
        <p:txBody>
          <a:bodyPr>
            <a:normAutofit/>
          </a:bodyPr>
          <a:lstStyle/>
          <a:p>
            <a:pPr algn="r" rtl="1"/>
            <a:r>
              <a:rPr lang="he-IL" dirty="0">
                <a:latin typeface="David" panose="020E0502060401010101" pitchFamily="34" charset="-79"/>
              </a:rPr>
              <a:t>מצבים דומים שנחקרו בעבר בישראל ובארה"ב: </a:t>
            </a:r>
          </a:p>
          <a:p>
            <a:pPr algn="r" rtl="1"/>
            <a:r>
              <a:rPr lang="he-IL" dirty="0">
                <a:latin typeface="David" panose="020E0502060401010101" pitchFamily="34" charset="-79"/>
              </a:rPr>
              <a:t>פיגועי ה-11 בספטמבר</a:t>
            </a:r>
          </a:p>
          <a:p>
            <a:pPr algn="r" rtl="1"/>
            <a:r>
              <a:rPr lang="he-IL" dirty="0">
                <a:latin typeface="David" panose="020E0502060401010101" pitchFamily="34" charset="-79"/>
              </a:rPr>
              <a:t> אסונות טבע כמו ההוריקן </a:t>
            </a:r>
            <a:r>
              <a:rPr lang="he-IL" dirty="0" err="1">
                <a:latin typeface="David" panose="020E0502060401010101" pitchFamily="34" charset="-79"/>
              </a:rPr>
              <a:t>קתרינה</a:t>
            </a:r>
            <a:r>
              <a:rPr lang="he-IL" dirty="0">
                <a:latin typeface="David" panose="020E0502060401010101" pitchFamily="34" charset="-79"/>
              </a:rPr>
              <a:t> ב- 2005</a:t>
            </a:r>
          </a:p>
          <a:p>
            <a:pPr algn="r" rtl="1"/>
            <a:r>
              <a:rPr lang="he-IL" dirty="0">
                <a:latin typeface="David" panose="020E0502060401010101" pitchFamily="34" charset="-79"/>
              </a:rPr>
              <a:t>מלחמת המפרץ</a:t>
            </a:r>
          </a:p>
          <a:p>
            <a:pPr algn="r" rtl="1"/>
            <a:r>
              <a:rPr lang="he-IL" dirty="0"/>
              <a:t>תקופת הפיגועים בירושלים</a:t>
            </a:r>
          </a:p>
          <a:p>
            <a:pPr algn="r" rtl="1"/>
            <a:r>
              <a:rPr lang="he-IL" dirty="0"/>
              <a:t>האיום הבטחוני בעוטף עזה</a:t>
            </a:r>
          </a:p>
        </p:txBody>
      </p:sp>
      <p:pic>
        <p:nvPicPr>
          <p:cNvPr id="79" name="Picture 78">
            <a:extLst>
              <a:ext uri="{FF2B5EF4-FFF2-40B4-BE49-F238E27FC236}">
                <a16:creationId xmlns:a16="http://schemas.microsoft.com/office/drawing/2014/main" id="{C7396D90-7C38-4319-B1B9-5580C044E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12192000" cy="742950"/>
          </a:xfrm>
          <a:prstGeom prst="rect">
            <a:avLst/>
          </a:prstGeom>
        </p:spPr>
      </p:pic>
      <p:cxnSp>
        <p:nvCxnSpPr>
          <p:cNvPr id="81" name="Straight Connector 80">
            <a:extLst>
              <a:ext uri="{FF2B5EF4-FFF2-40B4-BE49-F238E27FC236}">
                <a16:creationId xmlns:a16="http://schemas.microsoft.com/office/drawing/2014/main" id="{F9D41748-41E4-47A7-9212-A35A5E73B6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33B574-5540-4E15-BA59-DB6EA2891CA9}"/>
              </a:ext>
            </a:extLst>
          </p:cNvPr>
          <p:cNvSpPr txBox="1"/>
          <p:nvPr/>
        </p:nvSpPr>
        <p:spPr>
          <a:xfrm>
            <a:off x="5862320" y="5004247"/>
            <a:ext cx="184731" cy="369332"/>
          </a:xfrm>
          <a:prstGeom prst="rect">
            <a:avLst/>
          </a:prstGeom>
          <a:noFill/>
        </p:spPr>
        <p:txBody>
          <a:bodyPr wrap="none" rtlCol="0">
            <a:spAutoFit/>
          </a:bodyPr>
          <a:lstStyle/>
          <a:p>
            <a:endParaRPr lang="en-IL" dirty="0"/>
          </a:p>
        </p:txBody>
      </p:sp>
      <p:sp>
        <p:nvSpPr>
          <p:cNvPr id="4" name="TextBox 3">
            <a:extLst>
              <a:ext uri="{FF2B5EF4-FFF2-40B4-BE49-F238E27FC236}">
                <a16:creationId xmlns:a16="http://schemas.microsoft.com/office/drawing/2014/main" id="{A3DA2936-A3E4-42E3-AFB8-29F9CE9CA3A1}"/>
              </a:ext>
            </a:extLst>
          </p:cNvPr>
          <p:cNvSpPr txBox="1"/>
          <p:nvPr/>
        </p:nvSpPr>
        <p:spPr>
          <a:xfrm>
            <a:off x="-2139315" y="2820087"/>
            <a:ext cx="184731" cy="369332"/>
          </a:xfrm>
          <a:prstGeom prst="rect">
            <a:avLst/>
          </a:prstGeom>
          <a:noFill/>
        </p:spPr>
        <p:txBody>
          <a:bodyPr wrap="none" rtlCol="0">
            <a:spAutoFit/>
          </a:bodyPr>
          <a:lstStyle/>
          <a:p>
            <a:endParaRPr lang="en-IL" dirty="0"/>
          </a:p>
        </p:txBody>
      </p:sp>
    </p:spTree>
    <p:extLst>
      <p:ext uri="{BB962C8B-B14F-4D97-AF65-F5344CB8AC3E}">
        <p14:creationId xmlns:p14="http://schemas.microsoft.com/office/powerpoint/2010/main" val="403288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534696" y="804519"/>
            <a:ext cx="9520158" cy="1049235"/>
          </a:xfrm>
        </p:spPr>
        <p:txBody>
          <a:bodyPr>
            <a:normAutofit/>
          </a:bodyPr>
          <a:lstStyle/>
          <a:p>
            <a:r>
              <a:rPr lang="he-IL" b="1"/>
              <a:t>מה מאפיין מציאות משותפת?</a:t>
            </a:r>
            <a:endParaRPr lang="en-IL" b="1"/>
          </a:p>
        </p:txBody>
      </p:sp>
      <p:grpSp>
        <p:nvGrpSpPr>
          <p:cNvPr id="81" name="Group 80">
            <a:extLst>
              <a:ext uri="{FF2B5EF4-FFF2-40B4-BE49-F238E27FC236}">
                <a16:creationId xmlns:a16="http://schemas.microsoft.com/office/drawing/2014/main" id="{AD922F47-29BE-4EB7-9A9B-82ED653B40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34695" y="2184357"/>
            <a:ext cx="3677175" cy="3281988"/>
            <a:chOff x="7807230" y="2012810"/>
            <a:chExt cx="3251252" cy="3459865"/>
          </a:xfrm>
        </p:grpSpPr>
        <p:sp>
          <p:nvSpPr>
            <p:cNvPr id="82" name="Rectangle 81">
              <a:extLst>
                <a:ext uri="{FF2B5EF4-FFF2-40B4-BE49-F238E27FC236}">
                  <a16:creationId xmlns:a16="http://schemas.microsoft.com/office/drawing/2014/main" id="{22FC4405-8C7F-41CF-99A3-DCB46D545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6AF81BE-125B-4C25-9ABD-59334179E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4" descr="תמונה יכולה לכלול: ‏‏‏9‏ אנשים‏, ‏‏מסך‏‏‏">
            <a:extLst>
              <a:ext uri="{FF2B5EF4-FFF2-40B4-BE49-F238E27FC236}">
                <a16:creationId xmlns:a16="http://schemas.microsoft.com/office/drawing/2014/main" id="{51ED1222-28F8-4942-917A-27F82DE13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0" r="8390" b="-2"/>
          <a:stretch/>
        </p:blipFill>
        <p:spPr bwMode="auto">
          <a:xfrm>
            <a:off x="1711304" y="2348949"/>
            <a:ext cx="3336989" cy="2949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5224901" y="2174243"/>
            <a:ext cx="6479419" cy="3292104"/>
          </a:xfrm>
        </p:spPr>
        <p:txBody>
          <a:bodyPr>
            <a:normAutofit fontScale="70000" lnSpcReduction="20000"/>
          </a:bodyPr>
          <a:lstStyle/>
          <a:p>
            <a:pPr algn="r" rtl="1">
              <a:lnSpc>
                <a:spcPct val="110000"/>
              </a:lnSpc>
            </a:pPr>
            <a:r>
              <a:rPr lang="he-IL" sz="2800" dirty="0">
                <a:latin typeface="David" panose="020E0502060401010101" pitchFamily="34" charset="-79"/>
              </a:rPr>
              <a:t>"נפילת הקיר" (מירב רות, 2020), טשטוש גבולות בין העבודה לבית: </a:t>
            </a:r>
          </a:p>
          <a:p>
            <a:pPr algn="r" rtl="1">
              <a:lnSpc>
                <a:spcPct val="110000"/>
              </a:lnSpc>
            </a:pPr>
            <a:r>
              <a:rPr lang="he-IL" sz="2800" dirty="0">
                <a:latin typeface="David" panose="020E0502060401010101" pitchFamily="34" charset="-79"/>
              </a:rPr>
              <a:t>בין מרחבים של עבודה ומרחבים פרטיים </a:t>
            </a:r>
          </a:p>
          <a:p>
            <a:pPr algn="r" rtl="1">
              <a:lnSpc>
                <a:spcPct val="110000"/>
              </a:lnSpc>
            </a:pPr>
            <a:r>
              <a:rPr lang="he-IL" sz="2800" dirty="0">
                <a:latin typeface="David" panose="020E0502060401010101" pitchFamily="34" charset="-79"/>
              </a:rPr>
              <a:t>בשעות שבהן מתבצעת העבודה- לעומת זמן של פרטיות</a:t>
            </a:r>
          </a:p>
          <a:p>
            <a:pPr algn="r" rtl="1">
              <a:lnSpc>
                <a:spcPct val="110000"/>
              </a:lnSpc>
            </a:pPr>
            <a:r>
              <a:rPr lang="he-IL" sz="2800" dirty="0">
                <a:latin typeface="David" panose="020E0502060401010101" pitchFamily="34" charset="-79"/>
              </a:rPr>
              <a:t>הדאגה שחש הגורם המטפל לקהילה או מטופלים מתערבבת עם הדאגה לבני משפחתו</a:t>
            </a:r>
          </a:p>
          <a:p>
            <a:pPr algn="r" rtl="1">
              <a:lnSpc>
                <a:spcPct val="110000"/>
              </a:lnSpc>
            </a:pPr>
            <a:r>
              <a:rPr lang="he-IL" sz="2800" dirty="0">
                <a:latin typeface="David" panose="020E0502060401010101" pitchFamily="34" charset="-79"/>
              </a:rPr>
              <a:t>דרישה להסתגלות מהירה לשינויים, ליצירתיות רבה, להתאמה מהירה ולצורך לאלתר בשל התנאים הסביבתיים הקשים.</a:t>
            </a:r>
          </a:p>
          <a:p>
            <a:pPr marL="0" indent="0" rtl="1">
              <a:lnSpc>
                <a:spcPct val="110000"/>
              </a:lnSpc>
              <a:buNone/>
            </a:pPr>
            <a:endParaRPr lang="en-IL" sz="1700" dirty="0"/>
          </a:p>
        </p:txBody>
      </p:sp>
    </p:spTree>
    <p:extLst>
      <p:ext uri="{BB962C8B-B14F-4D97-AF65-F5344CB8AC3E}">
        <p14:creationId xmlns:p14="http://schemas.microsoft.com/office/powerpoint/2010/main" val="229458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534696" y="804519"/>
            <a:ext cx="9520158" cy="1049235"/>
          </a:xfrm>
        </p:spPr>
        <p:txBody>
          <a:bodyPr>
            <a:normAutofit/>
          </a:bodyPr>
          <a:lstStyle/>
          <a:p>
            <a:r>
              <a:rPr lang="he-IL" b="1" dirty="0"/>
              <a:t>מה מרגישים? </a:t>
            </a:r>
            <a:endParaRPr lang="en-IL" b="1"/>
          </a:p>
        </p:txBody>
      </p:sp>
      <p:pic>
        <p:nvPicPr>
          <p:cNvPr id="11266" name="Picture 2" descr="A person looking at the camera&#10;&#10;Description automatically generated">
            <a:extLst>
              <a:ext uri="{FF2B5EF4-FFF2-40B4-BE49-F238E27FC236}">
                <a16:creationId xmlns:a16="http://schemas.microsoft.com/office/drawing/2014/main" id="{98F4179B-B190-437B-A068-2BF6137A69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6411" y="2184357"/>
            <a:ext cx="2789691" cy="3281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A33C5-9A4F-4096-9CEB-76B1B5812448}"/>
              </a:ext>
            </a:extLst>
          </p:cNvPr>
          <p:cNvSpPr>
            <a:spLocks noGrp="1"/>
          </p:cNvSpPr>
          <p:nvPr>
            <p:ph idx="1"/>
          </p:nvPr>
        </p:nvSpPr>
        <p:spPr>
          <a:xfrm>
            <a:off x="4524375" y="1047750"/>
            <a:ext cx="6530479" cy="5005731"/>
          </a:xfrm>
        </p:spPr>
        <p:txBody>
          <a:bodyPr>
            <a:normAutofit/>
          </a:bodyPr>
          <a:lstStyle/>
          <a:p>
            <a:pPr algn="r" rtl="1">
              <a:lnSpc>
                <a:spcPct val="110000"/>
              </a:lnSpc>
            </a:pPr>
            <a:r>
              <a:rPr lang="he-IL" sz="2400" dirty="0">
                <a:latin typeface="David" panose="020E0502060401010101" pitchFamily="34" charset="-79"/>
              </a:rPr>
              <a:t>כאמור- טשטוש גבולות  </a:t>
            </a:r>
          </a:p>
          <a:p>
            <a:pPr algn="r" rtl="1">
              <a:lnSpc>
                <a:spcPct val="110000"/>
              </a:lnSpc>
            </a:pPr>
            <a:r>
              <a:rPr lang="he-IL" sz="2400" dirty="0"/>
              <a:t>קריעה בין כל התפקידים</a:t>
            </a:r>
          </a:p>
          <a:p>
            <a:pPr algn="r" rtl="1">
              <a:lnSpc>
                <a:spcPct val="110000"/>
              </a:lnSpc>
            </a:pPr>
            <a:r>
              <a:rPr lang="he-IL" sz="2400" dirty="0"/>
              <a:t>ירידה במסוגלות המקצועית: חוויה של חוסר יכולת להתמודד בשל העדר ידע או </a:t>
            </a:r>
            <a:r>
              <a:rPr lang="he-IL" sz="2400" dirty="0" err="1"/>
              <a:t>נסיון</a:t>
            </a:r>
            <a:endParaRPr lang="he-IL" sz="2400" dirty="0"/>
          </a:p>
          <a:p>
            <a:pPr algn="r" rtl="1">
              <a:lnSpc>
                <a:spcPct val="110000"/>
              </a:lnSpc>
            </a:pPr>
            <a:r>
              <a:rPr lang="he-IL" sz="2400" dirty="0"/>
              <a:t>חוויה של תשישות- לא יכול יותר</a:t>
            </a:r>
          </a:p>
          <a:p>
            <a:pPr algn="r" rtl="1">
              <a:lnSpc>
                <a:spcPct val="110000"/>
              </a:lnSpc>
            </a:pPr>
            <a:r>
              <a:rPr lang="he-IL" sz="2400" dirty="0"/>
              <a:t>נסיגה או נפילה ביכולת </a:t>
            </a:r>
            <a:r>
              <a:rPr lang="he-IL" sz="2400" dirty="0" err="1"/>
              <a:t>לאמפאטיה</a:t>
            </a:r>
            <a:endParaRPr lang="he-IL" sz="2400" dirty="0"/>
          </a:p>
          <a:p>
            <a:pPr algn="r" rtl="1">
              <a:lnSpc>
                <a:spcPct val="110000"/>
              </a:lnSpc>
            </a:pPr>
            <a:r>
              <a:rPr lang="he-IL" sz="2400" dirty="0"/>
              <a:t>הצפה של רגשות שונית, מפתיעים</a:t>
            </a:r>
          </a:p>
          <a:p>
            <a:pPr algn="r" rtl="1">
              <a:lnSpc>
                <a:spcPct val="110000"/>
              </a:lnSpc>
            </a:pPr>
            <a:r>
              <a:rPr lang="he-IL" sz="2400" dirty="0"/>
              <a:t>תופעות סומטיות</a:t>
            </a:r>
            <a:r>
              <a:rPr lang="he-IL" sz="1700" dirty="0"/>
              <a:t>: שינה, אכילה, כאבים בגוף</a:t>
            </a:r>
            <a:endParaRPr lang="en-IL" sz="1700" dirty="0"/>
          </a:p>
        </p:txBody>
      </p:sp>
    </p:spTree>
    <p:extLst>
      <p:ext uri="{BB962C8B-B14F-4D97-AF65-F5344CB8AC3E}">
        <p14:creationId xmlns:p14="http://schemas.microsoft.com/office/powerpoint/2010/main" val="285476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33" name="Picture 76">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034" name="Straight Connector 78">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80">
            <a:extLst>
              <a:ext uri="{FF2B5EF4-FFF2-40B4-BE49-F238E27FC236}">
                <a16:creationId xmlns:a16="http://schemas.microsoft.com/office/drawing/2014/main" id="{6A01027E-B10F-4212-8A7C-18D37146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036" name="Rectangle 82">
            <a:extLst>
              <a:ext uri="{FF2B5EF4-FFF2-40B4-BE49-F238E27FC236}">
                <a16:creationId xmlns:a16="http://schemas.microsoft.com/office/drawing/2014/main" id="{A5C7A10E-6E94-4034-9FBD-411962C2E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F457E2-D1B6-4405-88D3-9C7C119AB0B4}"/>
              </a:ext>
            </a:extLst>
          </p:cNvPr>
          <p:cNvSpPr>
            <a:spLocks noGrp="1"/>
          </p:cNvSpPr>
          <p:nvPr>
            <p:ph type="title"/>
          </p:nvPr>
        </p:nvSpPr>
        <p:spPr>
          <a:xfrm>
            <a:off x="1714508" y="804520"/>
            <a:ext cx="8943394" cy="1049235"/>
          </a:xfrm>
        </p:spPr>
        <p:txBody>
          <a:bodyPr vert="horz" lIns="91440" tIns="45720" rIns="91440" bIns="45720" rtlCol="0" anchor="b">
            <a:normAutofit fontScale="90000"/>
          </a:bodyPr>
          <a:lstStyle/>
          <a:p>
            <a:pPr lvl="8" algn="r" rtl="1">
              <a:lnSpc>
                <a:spcPct val="90000"/>
              </a:lnSpc>
              <a:spcBef>
                <a:spcPct val="0"/>
              </a:spcBef>
            </a:pPr>
            <a:br>
              <a:rPr lang="en-US" sz="1500" kern="1200" dirty="0">
                <a:solidFill>
                  <a:schemeClr val="tx1"/>
                </a:solidFill>
                <a:latin typeface="+mj-lt"/>
                <a:ea typeface="+mj-ea"/>
                <a:cs typeface="+mj-cs"/>
              </a:rPr>
            </a:br>
            <a:r>
              <a:rPr lang="en-US" sz="3200" kern="1200" dirty="0" err="1">
                <a:solidFill>
                  <a:schemeClr val="tx1"/>
                </a:solidFill>
                <a:latin typeface="+mj-lt"/>
                <a:ea typeface="+mj-ea"/>
                <a:cs typeface="+mj-cs"/>
              </a:rPr>
              <a:t>איך</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מתמודדים</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במציאות</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משותפת</a:t>
            </a:r>
            <a:r>
              <a:rPr lang="en-US" sz="1500" kern="1200" dirty="0">
                <a:solidFill>
                  <a:schemeClr val="tx1"/>
                </a:solidFill>
                <a:latin typeface="+mj-lt"/>
                <a:ea typeface="+mj-ea"/>
                <a:cs typeface="+mj-cs"/>
              </a:rPr>
              <a:t>? ( 2016 </a:t>
            </a:r>
            <a:r>
              <a:rPr lang="en-US" sz="1500" kern="1200" dirty="0" err="1">
                <a:solidFill>
                  <a:schemeClr val="tx1"/>
                </a:solidFill>
                <a:latin typeface="+mj-lt"/>
                <a:ea typeface="+mj-ea"/>
                <a:cs typeface="+mj-cs"/>
              </a:rPr>
              <a:t>Dekel</a:t>
            </a:r>
            <a:r>
              <a:rPr lang="en-US" sz="1500" kern="1200" dirty="0">
                <a:solidFill>
                  <a:schemeClr val="tx1"/>
                </a:solidFill>
                <a:latin typeface="+mj-lt"/>
                <a:ea typeface="+mj-ea"/>
                <a:cs typeface="+mj-cs"/>
              </a:rPr>
              <a:t>, </a:t>
            </a:r>
            <a:r>
              <a:rPr lang="en-US" sz="1500" kern="1200" dirty="0" err="1">
                <a:solidFill>
                  <a:schemeClr val="tx1"/>
                </a:solidFill>
                <a:latin typeface="+mj-lt"/>
                <a:ea typeface="+mj-ea"/>
                <a:cs typeface="+mj-cs"/>
              </a:rPr>
              <a:t>Nutman-Schwarts</a:t>
            </a:r>
            <a:r>
              <a:rPr lang="en-US" sz="1500" kern="1200" dirty="0">
                <a:solidFill>
                  <a:schemeClr val="tx1"/>
                </a:solidFill>
                <a:latin typeface="+mj-lt"/>
                <a:ea typeface="+mj-ea"/>
                <a:cs typeface="+mj-cs"/>
              </a:rPr>
              <a:t> &amp; </a:t>
            </a:r>
            <a:r>
              <a:rPr lang="en-US" sz="1500" kern="1200" dirty="0" err="1">
                <a:solidFill>
                  <a:schemeClr val="tx1"/>
                </a:solidFill>
                <a:latin typeface="+mj-lt"/>
                <a:ea typeface="+mj-ea"/>
                <a:cs typeface="+mj-cs"/>
              </a:rPr>
              <a:t>Lavi</a:t>
            </a:r>
            <a:r>
              <a:rPr lang="en-US" sz="1500" kern="1200" dirty="0">
                <a:solidFill>
                  <a:schemeClr val="tx1"/>
                </a:solidFill>
                <a:latin typeface="+mj-lt"/>
                <a:ea typeface="+mj-ea"/>
                <a:cs typeface="+mj-cs"/>
              </a:rPr>
              <a:t>, ):</a:t>
            </a:r>
            <a:br>
              <a:rPr lang="en-US" sz="1500" kern="1200" dirty="0">
                <a:solidFill>
                  <a:schemeClr val="tx1"/>
                </a:solidFill>
                <a:latin typeface="+mj-lt"/>
                <a:ea typeface="+mj-ea"/>
                <a:cs typeface="+mj-cs"/>
              </a:rPr>
            </a:br>
            <a:endParaRPr lang="en-US" sz="1500" kern="1200" dirty="0">
              <a:solidFill>
                <a:schemeClr val="tx1"/>
              </a:solidFill>
              <a:latin typeface="+mj-lt"/>
              <a:ea typeface="+mj-ea"/>
              <a:cs typeface="+mj-cs"/>
            </a:endParaRPr>
          </a:p>
        </p:txBody>
      </p:sp>
      <p:cxnSp>
        <p:nvCxnSpPr>
          <p:cNvPr id="85" name="Straight Connector 84">
            <a:extLst>
              <a:ext uri="{FF2B5EF4-FFF2-40B4-BE49-F238E27FC236}">
                <a16:creationId xmlns:a16="http://schemas.microsoft.com/office/drawing/2014/main" id="{35C22FBF-AF64-460D-B908-176652F5B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87" name="Rectangle 86">
            <a:extLst>
              <a:ext uri="{FF2B5EF4-FFF2-40B4-BE49-F238E27FC236}">
                <a16:creationId xmlns:a16="http://schemas.microsoft.com/office/drawing/2014/main" id="{36BA04AF-97FE-49F0-90E1-033A8ACB2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30" name="Picture 6" descr="A picture containing drawing&#10;&#10;Description automatically generated">
            <a:extLst>
              <a:ext uri="{FF2B5EF4-FFF2-40B4-BE49-F238E27FC236}">
                <a16:creationId xmlns:a16="http://schemas.microsoft.com/office/drawing/2014/main" id="{D844F20A-A74D-4281-9539-1262FDC667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5179" y="3724275"/>
            <a:ext cx="4168280" cy="21050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8A33C5-9A4F-4096-9CEB-76B1B5812448}"/>
              </a:ext>
            </a:extLst>
          </p:cNvPr>
          <p:cNvSpPr>
            <a:spLocks noGrp="1"/>
          </p:cNvSpPr>
          <p:nvPr>
            <p:ph type="body" sz="half" idx="2"/>
          </p:nvPr>
        </p:nvSpPr>
        <p:spPr>
          <a:xfrm>
            <a:off x="4593459" y="2015732"/>
            <a:ext cx="6455541" cy="4037748"/>
          </a:xfrm>
        </p:spPr>
        <p:txBody>
          <a:bodyPr vert="horz" lIns="91440" tIns="45720" rIns="91440" bIns="45720" rtlCol="0" anchor="t">
            <a:normAutofit/>
          </a:bodyPr>
          <a:lstStyle/>
          <a:p>
            <a:pPr indent="-228600" algn="r" rtl="1">
              <a:lnSpc>
                <a:spcPct val="110000"/>
              </a:lnSpc>
              <a:buFont typeface="Arial" panose="020B0604020202020204" pitchFamily="34" charset="0"/>
              <a:buChar char="•"/>
            </a:pPr>
            <a:r>
              <a:rPr lang="en-US" sz="1500" dirty="0"/>
              <a:t>   </a:t>
            </a:r>
            <a:r>
              <a:rPr lang="en-US" sz="2000" dirty="0"/>
              <a:t>SEGMENTATION  </a:t>
            </a:r>
            <a:r>
              <a:rPr lang="he-IL" sz="2000" dirty="0"/>
              <a:t>- ה</a:t>
            </a:r>
            <a:r>
              <a:rPr lang="en-US" sz="2000" dirty="0" err="1"/>
              <a:t>פרדה</a:t>
            </a:r>
            <a:r>
              <a:rPr lang="en-US" sz="2000" dirty="0"/>
              <a:t> </a:t>
            </a:r>
            <a:r>
              <a:rPr lang="en-US" sz="2000" dirty="0" err="1"/>
              <a:t>בין</a:t>
            </a:r>
            <a:r>
              <a:rPr lang="en-US" sz="2000" dirty="0"/>
              <a:t> </a:t>
            </a:r>
            <a:r>
              <a:rPr lang="en-US" sz="2000" dirty="0" err="1"/>
              <a:t>עבודה</a:t>
            </a:r>
            <a:r>
              <a:rPr lang="en-US" sz="2000" dirty="0"/>
              <a:t> </a:t>
            </a:r>
            <a:r>
              <a:rPr lang="en-US" sz="2000" dirty="0" err="1"/>
              <a:t>לבית</a:t>
            </a:r>
            <a:r>
              <a:rPr lang="en-US" sz="2000" dirty="0"/>
              <a:t>, </a:t>
            </a:r>
            <a:r>
              <a:rPr lang="en-US" sz="2000" dirty="0" err="1"/>
              <a:t>בית</a:t>
            </a:r>
            <a:r>
              <a:rPr lang="en-US" sz="2000" dirty="0"/>
              <a:t> </a:t>
            </a:r>
            <a:r>
              <a:rPr lang="en-US" sz="2000" dirty="0" err="1"/>
              <a:t>פרטי</a:t>
            </a:r>
            <a:r>
              <a:rPr lang="en-US" sz="2000" dirty="0"/>
              <a:t> </a:t>
            </a:r>
            <a:r>
              <a:rPr lang="en-US" sz="2000" dirty="0" err="1"/>
              <a:t>למקצועי</a:t>
            </a:r>
            <a:r>
              <a:rPr lang="en-US" sz="2000" dirty="0"/>
              <a:t>:</a:t>
            </a:r>
          </a:p>
          <a:p>
            <a:pPr indent="-228600" algn="r" rtl="1">
              <a:lnSpc>
                <a:spcPct val="110000"/>
              </a:lnSpc>
              <a:buFont typeface="Arial" panose="020B0604020202020204" pitchFamily="34" charset="0"/>
              <a:buChar char="•"/>
            </a:pPr>
            <a:r>
              <a:rPr lang="en-US" sz="2000" dirty="0"/>
              <a:t> </a:t>
            </a:r>
            <a:r>
              <a:rPr lang="he-IL" sz="2000" dirty="0"/>
              <a:t>ל</a:t>
            </a:r>
            <a:r>
              <a:rPr lang="en-US" sz="2000" dirty="0"/>
              <a:t>א </a:t>
            </a:r>
            <a:r>
              <a:rPr lang="en-US" sz="2000" dirty="0" err="1"/>
              <a:t>לגור</a:t>
            </a:r>
            <a:r>
              <a:rPr lang="en-US" sz="2000" dirty="0"/>
              <a:t> </a:t>
            </a:r>
            <a:r>
              <a:rPr lang="en-US" sz="2000" dirty="0" err="1"/>
              <a:t>בסביבת</a:t>
            </a:r>
            <a:r>
              <a:rPr lang="en-US" sz="2000" dirty="0"/>
              <a:t> </a:t>
            </a:r>
            <a:r>
              <a:rPr lang="en-US" sz="2000" dirty="0" err="1"/>
              <a:t>מקום</a:t>
            </a:r>
            <a:r>
              <a:rPr lang="en-US" sz="2000" dirty="0"/>
              <a:t> </a:t>
            </a:r>
            <a:r>
              <a:rPr lang="en-US" sz="2000" dirty="0" err="1"/>
              <a:t>העבודה</a:t>
            </a:r>
            <a:r>
              <a:rPr lang="en-US" sz="2000" dirty="0"/>
              <a:t> </a:t>
            </a:r>
            <a:r>
              <a:rPr lang="en-US" sz="2000" dirty="0" err="1"/>
              <a:t>שלהם</a:t>
            </a:r>
            <a:endParaRPr lang="en-US" sz="2000" dirty="0"/>
          </a:p>
          <a:p>
            <a:pPr indent="-228600" algn="r" rtl="1">
              <a:lnSpc>
                <a:spcPct val="110000"/>
              </a:lnSpc>
              <a:buFont typeface="Arial" panose="020B0604020202020204" pitchFamily="34" charset="0"/>
              <a:buChar char="•"/>
            </a:pPr>
            <a:r>
              <a:rPr lang="en-US" sz="2000" dirty="0" err="1"/>
              <a:t>המנעות</a:t>
            </a:r>
            <a:r>
              <a:rPr lang="en-US" sz="2000" dirty="0"/>
              <a:t> </a:t>
            </a:r>
            <a:r>
              <a:rPr lang="en-US" sz="2000" dirty="0" err="1"/>
              <a:t>מעבודה</a:t>
            </a:r>
            <a:r>
              <a:rPr lang="en-US" sz="2000" dirty="0"/>
              <a:t> </a:t>
            </a:r>
            <a:r>
              <a:rPr lang="en-US" sz="2000" dirty="0" err="1"/>
              <a:t>בתחומים</a:t>
            </a:r>
            <a:r>
              <a:rPr lang="en-US" sz="2000" dirty="0"/>
              <a:t> </a:t>
            </a:r>
            <a:r>
              <a:rPr lang="en-US" sz="2000" dirty="0" err="1"/>
              <a:t>שיוצרים</a:t>
            </a:r>
            <a:r>
              <a:rPr lang="en-US" sz="2000" dirty="0"/>
              <a:t> </a:t>
            </a:r>
            <a:r>
              <a:rPr lang="en-US" sz="2000" dirty="0" err="1"/>
              <a:t>מורכבות</a:t>
            </a:r>
            <a:r>
              <a:rPr lang="en-US" sz="2000" dirty="0"/>
              <a:t> </a:t>
            </a:r>
            <a:r>
              <a:rPr lang="en-US" sz="2000" dirty="0" err="1"/>
              <a:t>עם</a:t>
            </a:r>
            <a:r>
              <a:rPr lang="en-US" sz="2000" dirty="0"/>
              <a:t> </a:t>
            </a:r>
            <a:r>
              <a:rPr lang="en-US" sz="2000" dirty="0" err="1"/>
              <a:t>הבית</a:t>
            </a:r>
            <a:r>
              <a:rPr lang="en-US" sz="2000" dirty="0"/>
              <a:t> </a:t>
            </a:r>
            <a:r>
              <a:rPr lang="he-IL" sz="2000" dirty="0"/>
              <a:t>(</a:t>
            </a:r>
            <a:r>
              <a:rPr lang="en-US" sz="2000" dirty="0" err="1"/>
              <a:t>לדוגמה</a:t>
            </a:r>
            <a:r>
              <a:rPr lang="en-US" sz="2000" dirty="0"/>
              <a:t> </a:t>
            </a:r>
            <a:r>
              <a:rPr lang="en-US" sz="2000" dirty="0" err="1"/>
              <a:t>טיפול</a:t>
            </a:r>
            <a:r>
              <a:rPr lang="en-US" sz="2000" dirty="0"/>
              <a:t> </a:t>
            </a:r>
            <a:r>
              <a:rPr lang="en-US" sz="2000" dirty="0" err="1"/>
              <a:t>בילדים</a:t>
            </a:r>
            <a:r>
              <a:rPr lang="en-US" sz="2000" dirty="0"/>
              <a:t>, </a:t>
            </a:r>
            <a:r>
              <a:rPr lang="en-US" sz="2000" dirty="0" err="1"/>
              <a:t>למשל</a:t>
            </a:r>
            <a:r>
              <a:rPr lang="he-IL" sz="2000" dirty="0"/>
              <a:t>)</a:t>
            </a:r>
            <a:endParaRPr lang="en-US" sz="2000" dirty="0"/>
          </a:p>
          <a:p>
            <a:pPr indent="-228600" algn="r" rtl="1">
              <a:lnSpc>
                <a:spcPct val="110000"/>
              </a:lnSpc>
              <a:buFont typeface="Arial" panose="020B0604020202020204" pitchFamily="34" charset="0"/>
              <a:buChar char="•"/>
            </a:pPr>
            <a:r>
              <a:rPr lang="en-US" sz="2000" dirty="0"/>
              <a:t> </a:t>
            </a:r>
            <a:r>
              <a:rPr lang="en-US" sz="2000" dirty="0" err="1"/>
              <a:t>ברגעי</a:t>
            </a:r>
            <a:r>
              <a:rPr lang="en-US" sz="2000" dirty="0"/>
              <a:t> </a:t>
            </a:r>
            <a:r>
              <a:rPr lang="en-US" sz="2000" dirty="0" err="1"/>
              <a:t>קיצון</a:t>
            </a:r>
            <a:r>
              <a:rPr lang="en-US" sz="2000" dirty="0"/>
              <a:t>, </a:t>
            </a:r>
            <a:r>
              <a:rPr lang="en-US" sz="2000" dirty="0" err="1"/>
              <a:t>בחירה</a:t>
            </a:r>
            <a:r>
              <a:rPr lang="en-US" sz="2000" dirty="0"/>
              <a:t> </a:t>
            </a:r>
            <a:r>
              <a:rPr lang="en-US" sz="2000" dirty="0" err="1"/>
              <a:t>פנימית</a:t>
            </a:r>
            <a:r>
              <a:rPr lang="en-US" sz="2000" dirty="0"/>
              <a:t> </a:t>
            </a:r>
            <a:r>
              <a:rPr lang="en-US" sz="2000" dirty="0" err="1"/>
              <a:t>בין</a:t>
            </a:r>
            <a:r>
              <a:rPr lang="en-US" sz="2000" dirty="0"/>
              <a:t> </a:t>
            </a:r>
            <a:r>
              <a:rPr lang="en-US" sz="2000" dirty="0" err="1"/>
              <a:t>העבודה</a:t>
            </a:r>
            <a:r>
              <a:rPr lang="en-US" sz="2000" dirty="0"/>
              <a:t> </a:t>
            </a:r>
            <a:r>
              <a:rPr lang="en-US" sz="2000" dirty="0" err="1"/>
              <a:t>לבית</a:t>
            </a:r>
            <a:r>
              <a:rPr lang="en-US" sz="2000" dirty="0"/>
              <a:t> – </a:t>
            </a:r>
            <a:r>
              <a:rPr lang="en-US" sz="2000" dirty="0" err="1"/>
              <a:t>מה</a:t>
            </a:r>
            <a:r>
              <a:rPr lang="en-US" sz="2000" dirty="0"/>
              <a:t> </a:t>
            </a:r>
            <a:r>
              <a:rPr lang="en-US" sz="2000" dirty="0" err="1"/>
              <a:t>מהם</a:t>
            </a:r>
            <a:r>
              <a:rPr lang="en-US" sz="2000" dirty="0"/>
              <a:t> </a:t>
            </a:r>
            <a:r>
              <a:rPr lang="en-US" sz="2000" dirty="0" err="1"/>
              <a:t>יותר</a:t>
            </a:r>
            <a:r>
              <a:rPr lang="en-US" sz="2000" dirty="0"/>
              <a:t> </a:t>
            </a:r>
            <a:r>
              <a:rPr lang="en-US" sz="2000" dirty="0" err="1"/>
              <a:t>חשוב</a:t>
            </a:r>
            <a:r>
              <a:rPr lang="en-US" sz="2000" dirty="0"/>
              <a:t>, </a:t>
            </a:r>
            <a:r>
              <a:rPr lang="en-US" sz="2000" dirty="0" err="1"/>
              <a:t>והעדפה</a:t>
            </a:r>
            <a:r>
              <a:rPr lang="en-US" sz="2000" dirty="0"/>
              <a:t> </a:t>
            </a:r>
            <a:r>
              <a:rPr lang="en-US" sz="2000" dirty="0" err="1"/>
              <a:t>של</a:t>
            </a:r>
            <a:r>
              <a:rPr lang="en-US" sz="2000" dirty="0"/>
              <a:t> </a:t>
            </a:r>
            <a:r>
              <a:rPr lang="en-US" sz="2000" dirty="0" err="1"/>
              <a:t>האחד</a:t>
            </a:r>
            <a:r>
              <a:rPr lang="en-US" sz="2000" dirty="0"/>
              <a:t> </a:t>
            </a:r>
            <a:r>
              <a:rPr lang="en-US" sz="2000" dirty="0" err="1"/>
              <a:t>לעומת</a:t>
            </a:r>
            <a:r>
              <a:rPr lang="en-US" sz="2000" dirty="0"/>
              <a:t> </a:t>
            </a:r>
            <a:r>
              <a:rPr lang="en-US" sz="2000" dirty="0" err="1"/>
              <a:t>האחר</a:t>
            </a:r>
            <a:endParaRPr lang="en-US" sz="2000" dirty="0"/>
          </a:p>
          <a:p>
            <a:pPr indent="-228600" algn="r" rtl="1">
              <a:lnSpc>
                <a:spcPct val="110000"/>
              </a:lnSpc>
              <a:buFont typeface="Arial" panose="020B0604020202020204" pitchFamily="34" charset="0"/>
              <a:buChar char="•"/>
            </a:pPr>
            <a:r>
              <a:rPr lang="en-US" sz="2000" dirty="0" err="1"/>
              <a:t>ההתמודדות</a:t>
            </a:r>
            <a:r>
              <a:rPr lang="en-US" sz="2000" dirty="0"/>
              <a:t> </a:t>
            </a:r>
            <a:r>
              <a:rPr lang="en-US" sz="2000" dirty="0" err="1"/>
              <a:t>עם</a:t>
            </a:r>
            <a:r>
              <a:rPr lang="en-US" sz="2000" dirty="0"/>
              <a:t> </a:t>
            </a:r>
            <a:r>
              <a:rPr lang="en-US" sz="2000" dirty="0" err="1"/>
              <a:t>הצורך</a:t>
            </a:r>
            <a:r>
              <a:rPr lang="en-US" sz="2000" dirty="0"/>
              <a:t> </a:t>
            </a:r>
            <a:r>
              <a:rPr lang="en-US" sz="2000" dirty="0" err="1"/>
              <a:t>במתן</a:t>
            </a:r>
            <a:r>
              <a:rPr lang="en-US" sz="2000" dirty="0"/>
              <a:t> </a:t>
            </a:r>
            <a:r>
              <a:rPr lang="en-US" sz="2000" dirty="0" err="1"/>
              <a:t>הסברים</a:t>
            </a:r>
            <a:r>
              <a:rPr lang="en-US" sz="2000" dirty="0"/>
              <a:t> –</a:t>
            </a:r>
            <a:r>
              <a:rPr lang="en-US" sz="2000" dirty="0" err="1"/>
              <a:t>יוצרת</a:t>
            </a:r>
            <a:r>
              <a:rPr lang="en-US" sz="2000" dirty="0"/>
              <a:t> </a:t>
            </a:r>
            <a:r>
              <a:rPr lang="en-US" sz="2000" dirty="0" err="1"/>
              <a:t>קושי</a:t>
            </a:r>
            <a:r>
              <a:rPr lang="en-US" sz="2000" dirty="0"/>
              <a:t> </a:t>
            </a:r>
            <a:r>
              <a:rPr lang="en-US" sz="2000" dirty="0" err="1"/>
              <a:t>נפשי</a:t>
            </a:r>
            <a:r>
              <a:rPr lang="en-US" sz="2000" dirty="0"/>
              <a:t> </a:t>
            </a:r>
            <a:r>
              <a:rPr lang="en-US" sz="2000" dirty="0" err="1"/>
              <a:t>אדיר</a:t>
            </a:r>
            <a:r>
              <a:rPr lang="en-US" sz="2000" dirty="0"/>
              <a:t> </a:t>
            </a:r>
            <a:r>
              <a:rPr lang="en-US" sz="2000" dirty="0" err="1"/>
              <a:t>עבורם</a:t>
            </a:r>
            <a:r>
              <a:rPr lang="en-US" sz="2000" dirty="0"/>
              <a:t>.</a:t>
            </a:r>
          </a:p>
          <a:p>
            <a:pPr marL="0" indent="-228600" algn="r">
              <a:lnSpc>
                <a:spcPct val="110000"/>
              </a:lnSpc>
              <a:buFont typeface="Arial" panose="020B0604020202020204" pitchFamily="34" charset="0"/>
              <a:buChar char="•"/>
            </a:pPr>
            <a:endParaRPr lang="en-US" sz="1500" dirty="0"/>
          </a:p>
        </p:txBody>
      </p:sp>
      <p:pic>
        <p:nvPicPr>
          <p:cNvPr id="89" name="Picture 88">
            <a:extLst>
              <a:ext uri="{FF2B5EF4-FFF2-40B4-BE49-F238E27FC236}">
                <a16:creationId xmlns:a16="http://schemas.microsoft.com/office/drawing/2014/main" id="{88AB0847-50BE-402D-AC57-631B527830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91" name="Straight Connector 90">
            <a:extLst>
              <a:ext uri="{FF2B5EF4-FFF2-40B4-BE49-F238E27FC236}">
                <a16:creationId xmlns:a16="http://schemas.microsoft.com/office/drawing/2014/main" id="{BE786E6D-99DF-4CDA-B4C3-815FDAA5FF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667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otalTime>152</TotalTime>
  <Words>501</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David</vt:lpstr>
      <vt:lpstr>Palatino Linotype</vt:lpstr>
      <vt:lpstr>Gallery</vt:lpstr>
      <vt:lpstr>עובדים, מטפלים תוך חיים במציאות משותפת</vt:lpstr>
      <vt:lpstr>מה נעשה? </vt:lpstr>
      <vt:lpstr>מה קורה כאן? </vt:lpstr>
      <vt:lpstr>המציאות הנוכחית -משבר הקורונה </vt:lpstr>
      <vt:lpstr>מציאות משותפת </vt:lpstr>
      <vt:lpstr>מצבים דומים </vt:lpstr>
      <vt:lpstr>מה מאפיין מציאות משותפת?</vt:lpstr>
      <vt:lpstr>מה מרגישים? </vt:lpstr>
      <vt:lpstr> איך מתמודדים במציאות משותפת? ( 2016 Dekel, Nutman-Schwarts &amp; Lavi, ): </vt:lpstr>
      <vt:lpstr>איך מתמודדים במציאות משותפת?  </vt:lpstr>
      <vt:lpstr>למה אנשים ממשיכים לפעול </vt:lpstr>
      <vt:lpstr>למה אנשים ממשיכים לפעול </vt:lpstr>
      <vt:lpstr>פרקטיקות פשוטות של התמודדות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עובדים, מטפלים תוך חיים במציאות משותפת</dc:title>
  <dc:creator>michal komem</dc:creator>
  <cp:lastModifiedBy>michal komem</cp:lastModifiedBy>
  <cp:revision>1</cp:revision>
  <dcterms:created xsi:type="dcterms:W3CDTF">2020-04-01T05:16:05Z</dcterms:created>
  <dcterms:modified xsi:type="dcterms:W3CDTF">2020-04-01T07:48:55Z</dcterms:modified>
</cp:coreProperties>
</file>