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7"/>
  </p:notesMasterIdLst>
  <p:sldIdLst>
    <p:sldId id="273" r:id="rId5"/>
    <p:sldId id="889" r:id="rId6"/>
    <p:sldId id="890" r:id="rId7"/>
    <p:sldId id="891" r:id="rId8"/>
    <p:sldId id="892" r:id="rId9"/>
    <p:sldId id="893" r:id="rId10"/>
    <p:sldId id="917" r:id="rId11"/>
    <p:sldId id="896" r:id="rId12"/>
    <p:sldId id="899" r:id="rId13"/>
    <p:sldId id="903" r:id="rId14"/>
    <p:sldId id="904" r:id="rId15"/>
    <p:sldId id="905" r:id="rId16"/>
    <p:sldId id="906" r:id="rId17"/>
    <p:sldId id="907" r:id="rId18"/>
    <p:sldId id="908" r:id="rId19"/>
    <p:sldId id="912" r:id="rId20"/>
    <p:sldId id="914" r:id="rId21"/>
    <p:sldId id="913" r:id="rId22"/>
    <p:sldId id="909" r:id="rId23"/>
    <p:sldId id="911" r:id="rId24"/>
    <p:sldId id="916" r:id="rId25"/>
    <p:sldId id="918"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4A0"/>
    <a:srgbClr val="800D61"/>
    <a:srgbClr val="DA9833"/>
    <a:srgbClr val="64B2CD"/>
    <a:srgbClr val="E8D4FC"/>
    <a:srgbClr val="E6D5F3"/>
    <a:srgbClr val="F1E8F8"/>
    <a:srgbClr val="DAC1ED"/>
    <a:srgbClr val="E5235A"/>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830" autoAdjust="0"/>
    <p:restoredTop sz="90621" autoAdjust="0"/>
  </p:normalViewPr>
  <p:slideViewPr>
    <p:cSldViewPr snapToGrid="0">
      <p:cViewPr varScale="1">
        <p:scale>
          <a:sx n="104" d="100"/>
          <a:sy n="104" d="100"/>
        </p:scale>
        <p:origin x="74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y Israeli" userId="8db41d67-cd2d-4313-8575-99e0b043ab06" providerId="ADAL" clId="{58EBE0D3-854F-4398-A1FE-957BAD0532C9}"/>
    <pc:docChg chg="modSld sldOrd">
      <pc:chgData name="Noy Israeli" userId="8db41d67-cd2d-4313-8575-99e0b043ab06" providerId="ADAL" clId="{58EBE0D3-854F-4398-A1FE-957BAD0532C9}" dt="2025-11-05T13:55:12.120" v="1"/>
      <pc:docMkLst>
        <pc:docMk/>
      </pc:docMkLst>
      <pc:sldChg chg="ord">
        <pc:chgData name="Noy Israeli" userId="8db41d67-cd2d-4313-8575-99e0b043ab06" providerId="ADAL" clId="{58EBE0D3-854F-4398-A1FE-957BAD0532C9}" dt="2025-11-05T13:55:10.974" v="0"/>
        <pc:sldMkLst>
          <pc:docMk/>
          <pc:sldMk cId="2214057889" sldId="907"/>
        </pc:sldMkLst>
      </pc:sldChg>
      <pc:sldChg chg="ord">
        <pc:chgData name="Noy Israeli" userId="8db41d67-cd2d-4313-8575-99e0b043ab06" providerId="ADAL" clId="{58EBE0D3-854F-4398-A1FE-957BAD0532C9}" dt="2025-11-05T13:55:12.120" v="1"/>
        <pc:sldMkLst>
          <pc:docMk/>
          <pc:sldMk cId="4201659713" sldId="9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FF26F-F80E-467D-99DE-628F94C35F5D}" type="datetimeFigureOut">
              <a:rPr lang="LID4096" smtClean="0"/>
              <a:t>11/05/2025</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F47B0-3FFA-429D-AA97-8E97919BC2FB}" type="slidenum">
              <a:rPr lang="LID4096" smtClean="0"/>
              <a:t>‹#›</a:t>
            </a:fld>
            <a:endParaRPr lang="LID4096"/>
          </a:p>
        </p:txBody>
      </p:sp>
    </p:spTree>
    <p:extLst>
      <p:ext uri="{BB962C8B-B14F-4D97-AF65-F5344CB8AC3E}">
        <p14:creationId xmlns:p14="http://schemas.microsoft.com/office/powerpoint/2010/main" val="41780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99F47B0-3FFA-429D-AA97-8E97919BC2FB}" type="slidenum">
              <a:rPr lang="LID4096" smtClean="0"/>
              <a:t>21</a:t>
            </a:fld>
            <a:endParaRPr lang="LID4096"/>
          </a:p>
        </p:txBody>
      </p:sp>
    </p:spTree>
    <p:extLst>
      <p:ext uri="{BB962C8B-B14F-4D97-AF65-F5344CB8AC3E}">
        <p14:creationId xmlns:p14="http://schemas.microsoft.com/office/powerpoint/2010/main" val="2505386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272B30-C96E-4EFA-9FCA-5DC3F7A694E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329BF67-56D5-45CF-8B77-ECFBFA415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47A8FC84-E910-4C4D-8EAB-320D6B3B89E8}"/>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5" name="מציין מיקום של כותרת תחתונה 4">
            <a:extLst>
              <a:ext uri="{FF2B5EF4-FFF2-40B4-BE49-F238E27FC236}">
                <a16:creationId xmlns:a16="http://schemas.microsoft.com/office/drawing/2014/main" id="{9013538D-ED63-49B3-B9BB-CE9039FA4C9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2594EEB-49C3-4A90-930B-6DC8579F8424}"/>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194001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2213B2-F122-4EE7-9E63-C289241DA68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C3A6F5F-2AE9-4492-AD6B-20EE0D8782CF}"/>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A7ED827-A426-4C31-8535-B3FC46F28112}"/>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5" name="מציין מיקום של כותרת תחתונה 4">
            <a:extLst>
              <a:ext uri="{FF2B5EF4-FFF2-40B4-BE49-F238E27FC236}">
                <a16:creationId xmlns:a16="http://schemas.microsoft.com/office/drawing/2014/main" id="{C236F10E-1C85-417C-BFB4-D7120524BE1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9EB60F-1720-4A8C-B6FD-6294A3EADCE7}"/>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210196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F49492A-174D-45EA-A0D8-7FBEA33DFBA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F2735D5-88B4-4987-91A2-D02CE1E079DA}"/>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6F942F0-5854-4486-AC6E-4533EA601432}"/>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5" name="מציין מיקום של כותרת תחתונה 4">
            <a:extLst>
              <a:ext uri="{FF2B5EF4-FFF2-40B4-BE49-F238E27FC236}">
                <a16:creationId xmlns:a16="http://schemas.microsoft.com/office/drawing/2014/main" id="{C624FB59-3ED6-4DA9-BAB1-6FE6E370773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D462227-33CB-469E-AB98-AB444D5758EF}"/>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189183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2A0133-45EB-47FC-93DC-F4599700776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4234C0E-9511-4F92-9D0C-D34E915648E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9DF73B7-B615-41C4-A47B-BFEEEEF8F406}"/>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5" name="מציין מיקום של כותרת תחתונה 4">
            <a:extLst>
              <a:ext uri="{FF2B5EF4-FFF2-40B4-BE49-F238E27FC236}">
                <a16:creationId xmlns:a16="http://schemas.microsoft.com/office/drawing/2014/main" id="{E02AF8F9-9728-4462-B922-1CEC91F7829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C6065F3-4401-48BC-8C02-FAD5A1B45CC8}"/>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179646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9E866A-732B-42C8-B093-A5B34F994156}"/>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CD65A53-DFE0-4B70-9CEB-4ECC510F0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E1F6716-381A-40A1-8AC5-EF1F72B20E8D}"/>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5" name="מציין מיקום של כותרת תחתונה 4">
            <a:extLst>
              <a:ext uri="{FF2B5EF4-FFF2-40B4-BE49-F238E27FC236}">
                <a16:creationId xmlns:a16="http://schemas.microsoft.com/office/drawing/2014/main" id="{A8F58500-196C-4CA1-ACBC-12149FB1895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9926C05-33CE-4FD8-B65D-C07BA543E728}"/>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409289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ABD2F0-D417-40E9-A31A-B4FD5B411F1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E4B6EA7-BCD7-4562-9F18-9F3E00B81D3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93A4DC2-AA78-47F8-8CF5-B34A2638753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FE7D619E-1F89-4577-BC81-03B755D334BB}"/>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6" name="מציין מיקום של כותרת תחתונה 5">
            <a:extLst>
              <a:ext uri="{FF2B5EF4-FFF2-40B4-BE49-F238E27FC236}">
                <a16:creationId xmlns:a16="http://schemas.microsoft.com/office/drawing/2014/main" id="{7DE5B22D-BAA7-456F-9071-9D3B810E28E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AEB0FA3-911B-4AC0-AE7A-6763A3C212EA}"/>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252700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0E9731-20BD-47D5-AB74-0963516BEE1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871FDBD-CF24-48E7-B59E-2DDBF7F42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B8CC0E4-53E4-4BB0-B71D-6EE8C58BDC1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44C6A07-5E20-4332-B944-5DFD5CEAC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8C88321-CF7A-4C33-920C-AB461A7524B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16019E95-78CD-4DCD-BA63-011B69718659}"/>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8" name="מציין מיקום של כותרת תחתונה 7">
            <a:extLst>
              <a:ext uri="{FF2B5EF4-FFF2-40B4-BE49-F238E27FC236}">
                <a16:creationId xmlns:a16="http://schemas.microsoft.com/office/drawing/2014/main" id="{744E5A65-6A2B-44D4-93D3-B05959975B3A}"/>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554C762-527E-43E6-A59D-B3E7CA8497A4}"/>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52110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83F060-6964-4086-A920-618A02493F7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517907B4-AFDB-4AD2-85E8-8E5C1B7AC006}"/>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4" name="מציין מיקום של כותרת תחתונה 3">
            <a:extLst>
              <a:ext uri="{FF2B5EF4-FFF2-40B4-BE49-F238E27FC236}">
                <a16:creationId xmlns:a16="http://schemas.microsoft.com/office/drawing/2014/main" id="{2FEB4895-8771-4B02-A127-7589A551B06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28F1C3A-BEF5-43A9-A436-9ABD31D8F169}"/>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380571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7C01950-0D80-48D5-B6D3-C5BBADBC6EF4}"/>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3" name="מציין מיקום של כותרת תחתונה 2">
            <a:extLst>
              <a:ext uri="{FF2B5EF4-FFF2-40B4-BE49-F238E27FC236}">
                <a16:creationId xmlns:a16="http://schemas.microsoft.com/office/drawing/2014/main" id="{9397B4AD-07C3-49F4-8FBE-914B0D318878}"/>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E2AAD38A-F5F2-4000-A8EA-614454D5F0CE}"/>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49689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2A4E0B-64C2-4EA6-BB67-F7E3EB69B34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3AC7689-7085-477B-B6DB-CC919DDD7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CE5166E-84E6-4592-9AC7-B398C568F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876606BB-9AA6-42ED-8BBB-C1936AD54B60}"/>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6" name="מציין מיקום של כותרת תחתונה 5">
            <a:extLst>
              <a:ext uri="{FF2B5EF4-FFF2-40B4-BE49-F238E27FC236}">
                <a16:creationId xmlns:a16="http://schemas.microsoft.com/office/drawing/2014/main" id="{24D0AAAD-F4E2-4259-8BC8-AA32DB75C7E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8DD69DF-17DE-45DA-8DDB-FC2CC8A7B904}"/>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29287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B312A7-981F-4B0A-BF93-E26D2D60DD7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5A6E23F6-7297-4B90-AFB1-536F800EB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D3B5987-5021-4362-AF17-D265564BD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8534B06-CF8E-453B-88B1-5F06DB34350A}"/>
              </a:ext>
            </a:extLst>
          </p:cNvPr>
          <p:cNvSpPr>
            <a:spLocks noGrp="1"/>
          </p:cNvSpPr>
          <p:nvPr>
            <p:ph type="dt" sz="half" idx="10"/>
          </p:nvPr>
        </p:nvSpPr>
        <p:spPr/>
        <p:txBody>
          <a:bodyPr/>
          <a:lstStyle/>
          <a:p>
            <a:fld id="{ADBF8F84-8EEB-4525-A551-A7DBFEB8E26D}" type="datetimeFigureOut">
              <a:rPr lang="he-IL" smtClean="0"/>
              <a:t>י"ד/חשון/תשפ"ו</a:t>
            </a:fld>
            <a:endParaRPr lang="he-IL"/>
          </a:p>
        </p:txBody>
      </p:sp>
      <p:sp>
        <p:nvSpPr>
          <p:cNvPr id="6" name="מציין מיקום של כותרת תחתונה 5">
            <a:extLst>
              <a:ext uri="{FF2B5EF4-FFF2-40B4-BE49-F238E27FC236}">
                <a16:creationId xmlns:a16="http://schemas.microsoft.com/office/drawing/2014/main" id="{0632A005-A7EF-406C-9893-9B27C87BEEF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20B9F43-A726-40B3-A7C2-5726ED6169F6}"/>
              </a:ext>
            </a:extLst>
          </p:cNvPr>
          <p:cNvSpPr>
            <a:spLocks noGrp="1"/>
          </p:cNvSpPr>
          <p:nvPr>
            <p:ph type="sldNum" sz="quarter" idx="12"/>
          </p:nvPr>
        </p:nvSpPr>
        <p:spPr/>
        <p:txBody>
          <a:bodyPr/>
          <a:lstStyle/>
          <a:p>
            <a:fld id="{23E6F059-43F5-4852-8A95-F48021885140}" type="slidenum">
              <a:rPr lang="he-IL" smtClean="0"/>
              <a:t>‹#›</a:t>
            </a:fld>
            <a:endParaRPr lang="he-IL"/>
          </a:p>
        </p:txBody>
      </p:sp>
    </p:spTree>
    <p:extLst>
      <p:ext uri="{BB962C8B-B14F-4D97-AF65-F5344CB8AC3E}">
        <p14:creationId xmlns:p14="http://schemas.microsoft.com/office/powerpoint/2010/main" val="363595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9FC210C-19A3-4A9D-AF81-67FF8FFF282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A92CBB3-1439-487E-9586-7FC43AEAA90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ADF4544-B7B4-4EBB-B716-5141CF07D12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DBF8F84-8EEB-4525-A551-A7DBFEB8E26D}" type="datetimeFigureOut">
              <a:rPr lang="he-IL" smtClean="0"/>
              <a:t>י"ד/חשון/תשפ"ו</a:t>
            </a:fld>
            <a:endParaRPr lang="he-IL"/>
          </a:p>
        </p:txBody>
      </p:sp>
      <p:sp>
        <p:nvSpPr>
          <p:cNvPr id="5" name="מציין מיקום של כותרת תחתונה 4">
            <a:extLst>
              <a:ext uri="{FF2B5EF4-FFF2-40B4-BE49-F238E27FC236}">
                <a16:creationId xmlns:a16="http://schemas.microsoft.com/office/drawing/2014/main" id="{B8BAFBC5-F18F-43BA-9D37-B59714528E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5415897-1171-4918-9E8B-B390EE78DF9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E6F059-43F5-4852-8A95-F48021885140}" type="slidenum">
              <a:rPr lang="he-IL" smtClean="0"/>
              <a:t>‹#›</a:t>
            </a:fld>
            <a:endParaRPr lang="he-IL"/>
          </a:p>
        </p:txBody>
      </p:sp>
    </p:spTree>
    <p:extLst>
      <p:ext uri="{BB962C8B-B14F-4D97-AF65-F5344CB8AC3E}">
        <p14:creationId xmlns:p14="http://schemas.microsoft.com/office/powerpoint/2010/main" val="672895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AA902C4A-0C37-7BC5-967C-9463D84EA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תמונה 24" descr="תמונה שמכילה ספרה, כדוק, אומנות, גלובוס&#10;&#10;תוכן בינה מלאכותית גנרטיבית עשוי להיות שגוי.">
            <a:extLst>
              <a:ext uri="{FF2B5EF4-FFF2-40B4-BE49-F238E27FC236}">
                <a16:creationId xmlns:a16="http://schemas.microsoft.com/office/drawing/2014/main" id="{57BADB33-D88B-B200-B5A1-027AFA566F16}"/>
              </a:ext>
            </a:extLst>
          </p:cNvPr>
          <p:cNvPicPr>
            <a:picLocks noChangeAspect="1"/>
          </p:cNvPicPr>
          <p:nvPr/>
        </p:nvPicPr>
        <p:blipFill>
          <a:blip r:embed="rId3">
            <a:extLst>
              <a:ext uri="{28A0092B-C50C-407E-A947-70E740481C1C}">
                <a14:useLocalDpi xmlns:a14="http://schemas.microsoft.com/office/drawing/2010/main" val="0"/>
              </a:ext>
            </a:extLst>
          </a:blip>
          <a:srcRect r="62734"/>
          <a:stretch>
            <a:fillRect/>
          </a:stretch>
        </p:blipFill>
        <p:spPr>
          <a:xfrm>
            <a:off x="476250" y="0"/>
            <a:ext cx="4543425" cy="6858000"/>
          </a:xfrm>
          <a:prstGeom prst="rect">
            <a:avLst/>
          </a:prstGeom>
        </p:spPr>
      </p:pic>
      <p:sp>
        <p:nvSpPr>
          <p:cNvPr id="15" name="TextBox 6">
            <a:extLst>
              <a:ext uri="{FF2B5EF4-FFF2-40B4-BE49-F238E27FC236}">
                <a16:creationId xmlns:a16="http://schemas.microsoft.com/office/drawing/2014/main" id="{05C97954-4966-AF17-6127-773C7773889B}"/>
              </a:ext>
            </a:extLst>
          </p:cNvPr>
          <p:cNvSpPr txBox="1"/>
          <p:nvPr/>
        </p:nvSpPr>
        <p:spPr>
          <a:xfrm>
            <a:off x="7581900" y="1961401"/>
            <a:ext cx="4283903" cy="1600434"/>
          </a:xfrm>
          <a:prstGeom prst="rect">
            <a:avLst/>
          </a:prstGeom>
          <a:noFill/>
        </p:spPr>
        <p:txBody>
          <a:bodyPr wrap="square" lIns="121917" tIns="60958" rIns="121917" bIns="60958" rtlCol="1">
            <a:spAutoFit/>
          </a:bodyPr>
          <a:lstStyle/>
          <a:p>
            <a:r>
              <a:rPr lang="he-IL" sz="4800" dirty="0">
                <a:latin typeface="Calibri" panose="020F0502020204030204" pitchFamily="34" charset="0"/>
                <a:ea typeface="Calibri" panose="020F0502020204030204" pitchFamily="34" charset="0"/>
                <a:cs typeface="Calibri" panose="020F0502020204030204" pitchFamily="34" charset="0"/>
              </a:rPr>
              <a:t>תיאוריות של ילדות וזכויות הילד</a:t>
            </a:r>
          </a:p>
        </p:txBody>
      </p:sp>
      <p:sp>
        <p:nvSpPr>
          <p:cNvPr id="17" name="TextBox 6">
            <a:extLst>
              <a:ext uri="{FF2B5EF4-FFF2-40B4-BE49-F238E27FC236}">
                <a16:creationId xmlns:a16="http://schemas.microsoft.com/office/drawing/2014/main" id="{13664E58-5528-234F-5708-6CD87AEEA185}"/>
              </a:ext>
            </a:extLst>
          </p:cNvPr>
          <p:cNvSpPr txBox="1"/>
          <p:nvPr/>
        </p:nvSpPr>
        <p:spPr>
          <a:xfrm>
            <a:off x="5829299" y="3700445"/>
            <a:ext cx="6036504" cy="861770"/>
          </a:xfrm>
          <a:prstGeom prst="rect">
            <a:avLst/>
          </a:prstGeom>
          <a:noFill/>
        </p:spPr>
        <p:txBody>
          <a:bodyPr wrap="square" lIns="121917" tIns="60958" rIns="121917" bIns="60958" rtlCol="1">
            <a:spAutoFit/>
          </a:bodyPr>
          <a:lstStyle/>
          <a:p>
            <a:r>
              <a:rPr lang="he-IL" sz="2400" b="1" dirty="0">
                <a:solidFill>
                  <a:srgbClr val="1F44A0"/>
                </a:solidFill>
                <a:latin typeface="Calibri" panose="020F0502020204030204" pitchFamily="34" charset="0"/>
                <a:ea typeface="Calibri" panose="020F0502020204030204" pitchFamily="34" charset="0"/>
                <a:cs typeface="Calibri" panose="020F0502020204030204" pitchFamily="34" charset="0"/>
              </a:rPr>
              <a:t>עו"ד עפרה בן מאיר</a:t>
            </a:r>
            <a:r>
              <a:rPr lang="he-IL" sz="2400" dirty="0">
                <a:latin typeface="Calibri" panose="020F0502020204030204" pitchFamily="34" charset="0"/>
                <a:ea typeface="Calibri" panose="020F0502020204030204" pitchFamily="34" charset="0"/>
                <a:cs typeface="Calibri" panose="020F0502020204030204" pitchFamily="34" charset="0"/>
              </a:rPr>
              <a:t>, מנהלת קמפוס חרוב לילדים; ראש תחום חוק ומשפט, מכון חרוב</a:t>
            </a:r>
          </a:p>
        </p:txBody>
      </p:sp>
      <p:sp>
        <p:nvSpPr>
          <p:cNvPr id="23" name="TextBox 6">
            <a:extLst>
              <a:ext uri="{FF2B5EF4-FFF2-40B4-BE49-F238E27FC236}">
                <a16:creationId xmlns:a16="http://schemas.microsoft.com/office/drawing/2014/main" id="{287AA231-22BC-8A66-972D-E7888ED4CFE5}"/>
              </a:ext>
            </a:extLst>
          </p:cNvPr>
          <p:cNvSpPr txBox="1"/>
          <p:nvPr/>
        </p:nvSpPr>
        <p:spPr>
          <a:xfrm>
            <a:off x="5829299" y="4741302"/>
            <a:ext cx="6036504" cy="492438"/>
          </a:xfrm>
          <a:prstGeom prst="rect">
            <a:avLst/>
          </a:prstGeom>
          <a:noFill/>
        </p:spPr>
        <p:txBody>
          <a:bodyPr wrap="square" lIns="121917" tIns="60958" rIns="121917" bIns="60958" rtlCol="1">
            <a:spAutoFit/>
          </a:bodyPr>
          <a:lstStyle/>
          <a:p>
            <a:r>
              <a:rPr lang="he-IL" sz="2400" b="1" dirty="0">
                <a:solidFill>
                  <a:srgbClr val="1F44A0"/>
                </a:solidFill>
                <a:latin typeface="Calibri" panose="020F0502020204030204" pitchFamily="34" charset="0"/>
                <a:ea typeface="Calibri" panose="020F0502020204030204" pitchFamily="34" charset="0"/>
                <a:cs typeface="Calibri" panose="020F0502020204030204" pitchFamily="34" charset="0"/>
              </a:rPr>
              <a:t>ד"ר חניתה קושר</a:t>
            </a:r>
            <a:r>
              <a:rPr lang="he-IL" sz="2400" dirty="0">
                <a:latin typeface="Calibri" panose="020F0502020204030204" pitchFamily="34" charset="0"/>
                <a:ea typeface="Calibri" panose="020F0502020204030204" pitchFamily="34" charset="0"/>
                <a:cs typeface="Calibri" panose="020F0502020204030204" pitchFamily="34" charset="0"/>
              </a:rPr>
              <a:t>, ראש אגף פיתוח ידע, מכון חרוב</a:t>
            </a:r>
          </a:p>
        </p:txBody>
      </p:sp>
      <p:pic>
        <p:nvPicPr>
          <p:cNvPr id="29" name="תמונה 28" descr="תמונה שמכילה גופן, גרפיקה, עיצוב&#10;&#10;תוכן בינה מלאכותית גנרטיבית עשוי להיות שגוי.">
            <a:extLst>
              <a:ext uri="{FF2B5EF4-FFF2-40B4-BE49-F238E27FC236}">
                <a16:creationId xmlns:a16="http://schemas.microsoft.com/office/drawing/2014/main" id="{90C27C19-EE4E-26F3-7218-0EED798BE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064" y="337142"/>
            <a:ext cx="1940525" cy="692220"/>
          </a:xfrm>
          <a:prstGeom prst="rect">
            <a:avLst/>
          </a:prstGeom>
        </p:spPr>
      </p:pic>
    </p:spTree>
    <p:extLst>
      <p:ext uri="{BB962C8B-B14F-4D97-AF65-F5344CB8AC3E}">
        <p14:creationId xmlns:p14="http://schemas.microsoft.com/office/powerpoint/2010/main" val="122209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2C9A7-635A-0559-1F2C-6299D21BA16B}"/>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E559A103-E70C-25A3-9760-250D11E83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C0E50157-824D-30EC-8E06-8664F3B5806A}"/>
              </a:ext>
            </a:extLst>
          </p:cNvPr>
          <p:cNvSpPr txBox="1"/>
          <p:nvPr/>
        </p:nvSpPr>
        <p:spPr>
          <a:xfrm>
            <a:off x="8065008" y="1575153"/>
            <a:ext cx="3797212" cy="1323437"/>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הזכות להשתתפות כעקרון על באמנה: </a:t>
            </a:r>
          </a:p>
        </p:txBody>
      </p:sp>
      <p:sp>
        <p:nvSpPr>
          <p:cNvPr id="3" name="מציין מיקום תוכן 2">
            <a:extLst>
              <a:ext uri="{FF2B5EF4-FFF2-40B4-BE49-F238E27FC236}">
                <a16:creationId xmlns:a16="http://schemas.microsoft.com/office/drawing/2014/main" id="{3203D6D3-C8B9-A88A-2557-D7C23F83A4E2}"/>
              </a:ext>
            </a:extLst>
          </p:cNvPr>
          <p:cNvSpPr txBox="1">
            <a:spLocks/>
          </p:cNvSpPr>
          <p:nvPr/>
        </p:nvSpPr>
        <p:spPr>
          <a:xfrm flipH="1">
            <a:off x="6705005" y="3130754"/>
            <a:ext cx="5157215" cy="264586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F44A0"/>
              </a:buClr>
              <a:buFont typeface="Wingdings" pitchFamily="2" charset="2"/>
              <a:buChar char="§"/>
            </a:pPr>
            <a:r>
              <a:rPr lang="he-IL" sz="2000" dirty="0">
                <a:latin typeface="Calibri" panose="020F0502020204030204" pitchFamily="34" charset="0"/>
                <a:ea typeface="Calibri" panose="020F0502020204030204" pitchFamily="34" charset="0"/>
                <a:cs typeface="Calibri" panose="020F0502020204030204" pitchFamily="34" charset="0"/>
              </a:rPr>
              <a:t>זכות הילד לחופש הביטוי (סעיף 13); </a:t>
            </a:r>
          </a:p>
          <a:p>
            <a:pPr>
              <a:buClr>
                <a:srgbClr val="1F44A0"/>
              </a:buClr>
              <a:buFont typeface="Wingdings" pitchFamily="2" charset="2"/>
              <a:buChar char="§"/>
            </a:pPr>
            <a:r>
              <a:rPr lang="he-IL" sz="2000" dirty="0">
                <a:latin typeface="Calibri" panose="020F0502020204030204" pitchFamily="34" charset="0"/>
                <a:ea typeface="Calibri" panose="020F0502020204030204" pitchFamily="34" charset="0"/>
                <a:cs typeface="Calibri" panose="020F0502020204030204" pitchFamily="34" charset="0"/>
              </a:rPr>
              <a:t>הזכות לחופש המחשבה, המצפון והדת (סעיף 14); </a:t>
            </a:r>
          </a:p>
          <a:p>
            <a:pPr>
              <a:buClr>
                <a:srgbClr val="1F44A0"/>
              </a:buClr>
              <a:buFont typeface="Wingdings" pitchFamily="2" charset="2"/>
              <a:buChar char="§"/>
            </a:pPr>
            <a:r>
              <a:rPr lang="he-IL" sz="2000" dirty="0">
                <a:latin typeface="Calibri" panose="020F0502020204030204" pitchFamily="34" charset="0"/>
                <a:ea typeface="Calibri" panose="020F0502020204030204" pitchFamily="34" charset="0"/>
                <a:cs typeface="Calibri" panose="020F0502020204030204" pitchFamily="34" charset="0"/>
              </a:rPr>
              <a:t>הזכות לחופש ההתאגדות וההתקהלות (סעיף 15); </a:t>
            </a:r>
          </a:p>
          <a:p>
            <a:pPr>
              <a:buClr>
                <a:srgbClr val="1F44A0"/>
              </a:buClr>
              <a:buFont typeface="Wingdings" pitchFamily="2" charset="2"/>
              <a:buChar char="§"/>
            </a:pPr>
            <a:r>
              <a:rPr lang="he-IL" sz="2000" dirty="0">
                <a:latin typeface="Calibri" panose="020F0502020204030204" pitchFamily="34" charset="0"/>
                <a:ea typeface="Calibri" panose="020F0502020204030204" pitchFamily="34" charset="0"/>
                <a:cs typeface="Calibri" panose="020F0502020204030204" pitchFamily="34" charset="0"/>
              </a:rPr>
              <a:t>הזכות לפרטיות (סעיף 16); </a:t>
            </a:r>
          </a:p>
          <a:p>
            <a:pPr>
              <a:buClr>
                <a:srgbClr val="1F44A0"/>
              </a:buClr>
              <a:buFont typeface="Wingdings" pitchFamily="2" charset="2"/>
              <a:buChar char="§"/>
            </a:pPr>
            <a:r>
              <a:rPr lang="he-IL" sz="2000" dirty="0">
                <a:latin typeface="Calibri" panose="020F0502020204030204" pitchFamily="34" charset="0"/>
                <a:ea typeface="Calibri" panose="020F0502020204030204" pitchFamily="34" charset="0"/>
                <a:cs typeface="Calibri" panose="020F0502020204030204" pitchFamily="34" charset="0"/>
              </a:rPr>
              <a:t>הזכות לגישה למידע ולתקשורת (סעיף 17);</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he-IL"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תמונה 3" descr="תמונה שמכילה גופן, גרפיקה, עיצוב&#10;&#10;תוכן בינה מלאכותית גנרטיבית עשוי להיות שגוי.">
            <a:extLst>
              <a:ext uri="{FF2B5EF4-FFF2-40B4-BE49-F238E27FC236}">
                <a16:creationId xmlns:a16="http://schemas.microsoft.com/office/drawing/2014/main" id="{2A3A6042-73DE-7556-BC71-D3847A590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36846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B0947-05D7-4823-17D9-3B4734295440}"/>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073915D9-DC83-71C6-5B75-0EE622D44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E13ADCD9-ACB3-55BA-501B-4638663C1143}"/>
              </a:ext>
            </a:extLst>
          </p:cNvPr>
          <p:cNvSpPr txBox="1"/>
          <p:nvPr/>
        </p:nvSpPr>
        <p:spPr>
          <a:xfrm>
            <a:off x="7863840" y="1575153"/>
            <a:ext cx="3998380" cy="1323437"/>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הזכות להשתתפות לפי סעיף 12 לאמנה</a:t>
            </a:r>
          </a:p>
        </p:txBody>
      </p:sp>
      <p:sp>
        <p:nvSpPr>
          <p:cNvPr id="5" name="תיבת טקסט 4">
            <a:extLst>
              <a:ext uri="{FF2B5EF4-FFF2-40B4-BE49-F238E27FC236}">
                <a16:creationId xmlns:a16="http://schemas.microsoft.com/office/drawing/2014/main" id="{470D0517-C954-D4DF-41E9-CEBD7E180724}"/>
              </a:ext>
            </a:extLst>
          </p:cNvPr>
          <p:cNvSpPr txBox="1"/>
          <p:nvPr/>
        </p:nvSpPr>
        <p:spPr>
          <a:xfrm>
            <a:off x="7232904" y="2871216"/>
            <a:ext cx="4629316" cy="2708434"/>
          </a:xfrm>
          <a:prstGeom prst="rect">
            <a:avLst/>
          </a:prstGeom>
          <a:noFill/>
        </p:spPr>
        <p:txBody>
          <a:bodyPr wrap="square">
            <a:spAutoFit/>
          </a:bodyPr>
          <a:lstStyle/>
          <a:p>
            <a:pPr>
              <a:spcBef>
                <a:spcPts val="1200"/>
              </a:spcBef>
              <a:spcAft>
                <a:spcPts val="1200"/>
              </a:spcAft>
            </a:pPr>
            <a:r>
              <a:rPr lang="he-IL" sz="2000" dirty="0">
                <a:latin typeface="Calibri" panose="020F0502020204030204" pitchFamily="34" charset="0"/>
                <a:ea typeface="Calibri" panose="020F0502020204030204" pitchFamily="34" charset="0"/>
                <a:cs typeface="Calibri" panose="020F0502020204030204" pitchFamily="34" charset="0"/>
              </a:rPr>
              <a:t>"המדינות החברות יבטיחו לילד המסוגל לחוות דעה משלו את הזכות להביע דעה כזו בחופשיות בכל עניין הנוגע לו, תוך מתן משקל ראוי לדעותיו, בהתאם לגילו ולמידת בגרותו של הילד" </a:t>
            </a:r>
          </a:p>
          <a:p>
            <a:r>
              <a:rPr lang="he-IL" sz="2000" dirty="0">
                <a:latin typeface="Calibri" panose="020F0502020204030204" pitchFamily="34" charset="0"/>
                <a:ea typeface="Calibri" panose="020F0502020204030204" pitchFamily="34" charset="0"/>
                <a:cs typeface="Calibri" panose="020F0502020204030204" pitchFamily="34" charset="0"/>
              </a:rPr>
              <a:t>"למטרה זו תינתן לילד הזדמנות להישמע בכל הליך שיפוטי או </a:t>
            </a:r>
            <a:r>
              <a:rPr lang="he-IL" sz="2000" dirty="0" err="1">
                <a:latin typeface="Calibri" panose="020F0502020204030204" pitchFamily="34" charset="0"/>
                <a:ea typeface="Calibri" panose="020F0502020204030204" pitchFamily="34" charset="0"/>
                <a:cs typeface="Calibri" panose="020F0502020204030204" pitchFamily="34" charset="0"/>
              </a:rPr>
              <a:t>מינהלי</a:t>
            </a:r>
            <a:r>
              <a:rPr lang="he-IL" sz="2000" dirty="0">
                <a:latin typeface="Calibri" panose="020F0502020204030204" pitchFamily="34" charset="0"/>
                <a:ea typeface="Calibri" panose="020F0502020204030204" pitchFamily="34" charset="0"/>
                <a:cs typeface="Calibri" panose="020F0502020204030204" pitchFamily="34" charset="0"/>
              </a:rPr>
              <a:t> הנוגע לו במישרין  או בעקיפין, באמצעות נציג או גוף מתאים, בצורה המתאימה לסדרי הדין שבדין הלאומי" </a:t>
            </a:r>
          </a:p>
        </p:txBody>
      </p:sp>
      <p:pic>
        <p:nvPicPr>
          <p:cNvPr id="8" name="תמונה 7" descr="תמונה שמכילה גופן, גרפיקה, עיצוב&#10;&#10;תוכן בינה מלאכותית גנרטיבית עשוי להיות שגוי.">
            <a:extLst>
              <a:ext uri="{FF2B5EF4-FFF2-40B4-BE49-F238E27FC236}">
                <a16:creationId xmlns:a16="http://schemas.microsoft.com/office/drawing/2014/main" id="{97E42CC0-DDF3-B3E9-03DE-1E9256DA0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272150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5A73A-04F3-9DF7-A918-1A2B74296EEE}"/>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EC99DDB5-2F79-AC10-0C47-2C931F18E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9203B8A7-02E4-25DE-C881-C0B7839A681D}"/>
              </a:ext>
            </a:extLst>
          </p:cNvPr>
          <p:cNvSpPr txBox="1"/>
          <p:nvPr/>
        </p:nvSpPr>
        <p:spPr>
          <a:xfrm>
            <a:off x="7863840" y="1575153"/>
            <a:ext cx="3998380" cy="1323437"/>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הזכות להשתתפות לפי סעיף 12 לאמנה</a:t>
            </a:r>
          </a:p>
        </p:txBody>
      </p:sp>
      <p:sp>
        <p:nvSpPr>
          <p:cNvPr id="5" name="תיבת טקסט 4">
            <a:extLst>
              <a:ext uri="{FF2B5EF4-FFF2-40B4-BE49-F238E27FC236}">
                <a16:creationId xmlns:a16="http://schemas.microsoft.com/office/drawing/2014/main" id="{DD6A669D-2F28-8E58-0ADD-9BDF89C9F3BE}"/>
              </a:ext>
            </a:extLst>
          </p:cNvPr>
          <p:cNvSpPr txBox="1"/>
          <p:nvPr/>
        </p:nvSpPr>
        <p:spPr>
          <a:xfrm>
            <a:off x="7232904" y="2871216"/>
            <a:ext cx="4629316" cy="400110"/>
          </a:xfrm>
          <a:prstGeom prst="rect">
            <a:avLst/>
          </a:prstGeom>
          <a:noFill/>
        </p:spPr>
        <p:txBody>
          <a:bodyPr wrap="square">
            <a:spAutoFit/>
          </a:bodyPr>
          <a:lstStyle/>
          <a:p>
            <a:r>
              <a:rPr lang="he-IL" sz="2000" b="1" dirty="0">
                <a:solidFill>
                  <a:srgbClr val="1F44A0"/>
                </a:solidFill>
                <a:latin typeface="Calibri" panose="020F0502020204030204" pitchFamily="34" charset="0"/>
                <a:ea typeface="Calibri" panose="020F0502020204030204" pitchFamily="34" charset="0"/>
                <a:cs typeface="Calibri" panose="020F0502020204030204" pitchFamily="34" charset="0"/>
              </a:rPr>
              <a:t>המשמעות המקובלת</a:t>
            </a:r>
          </a:p>
        </p:txBody>
      </p:sp>
      <p:sp>
        <p:nvSpPr>
          <p:cNvPr id="3" name="תיבת טקסט 2">
            <a:extLst>
              <a:ext uri="{FF2B5EF4-FFF2-40B4-BE49-F238E27FC236}">
                <a16:creationId xmlns:a16="http://schemas.microsoft.com/office/drawing/2014/main" id="{BF1CB4E0-BB78-2217-BF13-14C0FD0F386A}"/>
              </a:ext>
            </a:extLst>
          </p:cNvPr>
          <p:cNvSpPr txBox="1"/>
          <p:nvPr/>
        </p:nvSpPr>
        <p:spPr>
          <a:xfrm>
            <a:off x="8247888" y="3340306"/>
            <a:ext cx="3614332" cy="707886"/>
          </a:xfrm>
          <a:prstGeom prst="rect">
            <a:avLst/>
          </a:prstGeom>
          <a:noFill/>
        </p:spPr>
        <p:txBody>
          <a:bodyPr wrap="square">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לילדים יש זכות להשתתף בתהליכי קבלת החלטות המשפיעות על חייהם</a:t>
            </a:r>
          </a:p>
        </p:txBody>
      </p:sp>
      <p:pic>
        <p:nvPicPr>
          <p:cNvPr id="4" name="תמונה 3" descr="תמונה שמכילה גופן, גרפיקה, עיצוב&#10;&#10;תוכן בינה מלאכותית גנרטיבית עשוי להיות שגוי.">
            <a:extLst>
              <a:ext uri="{FF2B5EF4-FFF2-40B4-BE49-F238E27FC236}">
                <a16:creationId xmlns:a16="http://schemas.microsoft.com/office/drawing/2014/main" id="{4AD85E34-AFE4-99DD-06A2-97834B575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271664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9180D-1AD6-8274-C7F6-824317E90F7A}"/>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D0705932-4DAC-373B-2329-E61D2A1D7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0EE9EBC7-69CE-2BBC-28D8-00BF1597A2BC}"/>
              </a:ext>
            </a:extLst>
          </p:cNvPr>
          <p:cNvSpPr txBox="1"/>
          <p:nvPr/>
        </p:nvSpPr>
        <p:spPr>
          <a:xfrm>
            <a:off x="7863840" y="1575153"/>
            <a:ext cx="3998380" cy="1323437"/>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מה מסמלת זכות הילד להשתתפות?</a:t>
            </a:r>
          </a:p>
        </p:txBody>
      </p:sp>
      <p:sp>
        <p:nvSpPr>
          <p:cNvPr id="4" name="מלבן 3">
            <a:extLst>
              <a:ext uri="{FF2B5EF4-FFF2-40B4-BE49-F238E27FC236}">
                <a16:creationId xmlns:a16="http://schemas.microsoft.com/office/drawing/2014/main" id="{E08FF663-2315-EFD7-5613-B7F1CD08C71F}"/>
              </a:ext>
            </a:extLst>
          </p:cNvPr>
          <p:cNvSpPr/>
          <p:nvPr/>
        </p:nvSpPr>
        <p:spPr>
          <a:xfrm>
            <a:off x="8193024" y="2932528"/>
            <a:ext cx="3205375" cy="400110"/>
          </a:xfrm>
          <a:prstGeom prst="rect">
            <a:avLst/>
          </a:prstGeom>
        </p:spPr>
        <p:txBody>
          <a:bodyPr wrap="square">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שינוי בתפיסת הילדוּת והילדים</a:t>
            </a:r>
          </a:p>
        </p:txBody>
      </p:sp>
      <p:sp>
        <p:nvSpPr>
          <p:cNvPr id="6" name="מלבן 5">
            <a:extLst>
              <a:ext uri="{FF2B5EF4-FFF2-40B4-BE49-F238E27FC236}">
                <a16:creationId xmlns:a16="http://schemas.microsoft.com/office/drawing/2014/main" id="{CAC31C60-1FE0-BA56-28A6-6F62F49AD29C}"/>
              </a:ext>
            </a:extLst>
          </p:cNvPr>
          <p:cNvSpPr/>
          <p:nvPr/>
        </p:nvSpPr>
        <p:spPr>
          <a:xfrm>
            <a:off x="7150608" y="3461588"/>
            <a:ext cx="4247791" cy="707886"/>
          </a:xfrm>
          <a:prstGeom prst="rect">
            <a:avLst/>
          </a:prstGeom>
        </p:spPr>
        <p:txBody>
          <a:bodyPr wrap="square">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הכרה בילד כישות נפרדת, במקביל לזכותו ובצורך שלו להיות תלוי באחרים משמעותיים</a:t>
            </a:r>
          </a:p>
        </p:txBody>
      </p:sp>
      <p:sp>
        <p:nvSpPr>
          <p:cNvPr id="7" name="מלבן 6">
            <a:extLst>
              <a:ext uri="{FF2B5EF4-FFF2-40B4-BE49-F238E27FC236}">
                <a16:creationId xmlns:a16="http://schemas.microsoft.com/office/drawing/2014/main" id="{019896D9-8747-F498-A01A-2B9A562F1039}"/>
              </a:ext>
            </a:extLst>
          </p:cNvPr>
          <p:cNvSpPr/>
          <p:nvPr/>
        </p:nvSpPr>
        <p:spPr>
          <a:xfrm>
            <a:off x="7863840" y="4298424"/>
            <a:ext cx="3534559" cy="707886"/>
          </a:xfrm>
          <a:prstGeom prst="rect">
            <a:avLst/>
          </a:prstGeom>
        </p:spPr>
        <p:txBody>
          <a:bodyPr wrap="square">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שינוי מתפיסת הילד כמושא להגנה לנושא זכויות אדם</a:t>
            </a:r>
          </a:p>
        </p:txBody>
      </p:sp>
      <p:sp>
        <p:nvSpPr>
          <p:cNvPr id="8" name="מלבן 7">
            <a:extLst>
              <a:ext uri="{FF2B5EF4-FFF2-40B4-BE49-F238E27FC236}">
                <a16:creationId xmlns:a16="http://schemas.microsoft.com/office/drawing/2014/main" id="{078AA6C1-9D57-AFBC-912A-637E9FE8C471}"/>
              </a:ext>
            </a:extLst>
          </p:cNvPr>
          <p:cNvSpPr/>
          <p:nvPr/>
        </p:nvSpPr>
        <p:spPr>
          <a:xfrm>
            <a:off x="7763256" y="5135261"/>
            <a:ext cx="3635143" cy="707886"/>
          </a:xfrm>
          <a:prstGeom prst="rect">
            <a:avLst/>
          </a:prstGeom>
        </p:spPr>
        <p:txBody>
          <a:bodyPr wrap="square">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הכרה בילדים לא רק כמקבלי שירותים, אלא כסוכנים חברתיים בזכות עצמם</a:t>
            </a:r>
          </a:p>
        </p:txBody>
      </p:sp>
      <p:sp>
        <p:nvSpPr>
          <p:cNvPr id="9" name="אליפסה 8">
            <a:extLst>
              <a:ext uri="{FF2B5EF4-FFF2-40B4-BE49-F238E27FC236}">
                <a16:creationId xmlns:a16="http://schemas.microsoft.com/office/drawing/2014/main" id="{1EE07DFF-D5BD-F684-9D3C-9BCEE00AD1B6}"/>
              </a:ext>
            </a:extLst>
          </p:cNvPr>
          <p:cNvSpPr/>
          <p:nvPr/>
        </p:nvSpPr>
        <p:spPr>
          <a:xfrm>
            <a:off x="11466015" y="2999259"/>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1</a:t>
            </a:r>
          </a:p>
        </p:txBody>
      </p:sp>
      <p:sp>
        <p:nvSpPr>
          <p:cNvPr id="10" name="אליפסה 9">
            <a:extLst>
              <a:ext uri="{FF2B5EF4-FFF2-40B4-BE49-F238E27FC236}">
                <a16:creationId xmlns:a16="http://schemas.microsoft.com/office/drawing/2014/main" id="{1FE3F57D-74AE-FC54-8C0F-A54DEC4DEF27}"/>
              </a:ext>
            </a:extLst>
          </p:cNvPr>
          <p:cNvSpPr/>
          <p:nvPr/>
        </p:nvSpPr>
        <p:spPr>
          <a:xfrm>
            <a:off x="11466015" y="3704170"/>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2</a:t>
            </a:r>
          </a:p>
        </p:txBody>
      </p:sp>
      <p:sp>
        <p:nvSpPr>
          <p:cNvPr id="11" name="אליפסה 10">
            <a:extLst>
              <a:ext uri="{FF2B5EF4-FFF2-40B4-BE49-F238E27FC236}">
                <a16:creationId xmlns:a16="http://schemas.microsoft.com/office/drawing/2014/main" id="{51F59C03-5D42-426D-92C8-8BF99190F4D7}"/>
              </a:ext>
            </a:extLst>
          </p:cNvPr>
          <p:cNvSpPr/>
          <p:nvPr/>
        </p:nvSpPr>
        <p:spPr>
          <a:xfrm>
            <a:off x="11466015" y="4482233"/>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3</a:t>
            </a:r>
          </a:p>
        </p:txBody>
      </p:sp>
      <p:sp>
        <p:nvSpPr>
          <p:cNvPr id="13" name="אליפסה 12">
            <a:extLst>
              <a:ext uri="{FF2B5EF4-FFF2-40B4-BE49-F238E27FC236}">
                <a16:creationId xmlns:a16="http://schemas.microsoft.com/office/drawing/2014/main" id="{16EA4CF8-1489-D970-3E1A-2663DE975C8D}"/>
              </a:ext>
            </a:extLst>
          </p:cNvPr>
          <p:cNvSpPr/>
          <p:nvPr/>
        </p:nvSpPr>
        <p:spPr>
          <a:xfrm>
            <a:off x="11466015" y="5333448"/>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4</a:t>
            </a:r>
          </a:p>
        </p:txBody>
      </p:sp>
      <p:pic>
        <p:nvPicPr>
          <p:cNvPr id="14" name="תמונה 13" descr="תמונה שמכילה גופן, גרפיקה, עיצוב&#10;&#10;תוכן בינה מלאכותית גנרטיבית עשוי להיות שגוי.">
            <a:extLst>
              <a:ext uri="{FF2B5EF4-FFF2-40B4-BE49-F238E27FC236}">
                <a16:creationId xmlns:a16="http://schemas.microsoft.com/office/drawing/2014/main" id="{0D486116-EC9F-BE9D-086F-12B9E0D15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326045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DCB64-ACF2-3582-7615-0184F857ABF1}"/>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90956EB9-1EC6-D175-7DFA-1501B4B68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B2796FBC-C739-5A64-7471-CDD3D89E7FA7}"/>
              </a:ext>
            </a:extLst>
          </p:cNvPr>
          <p:cNvSpPr txBox="1"/>
          <p:nvPr/>
        </p:nvSpPr>
        <p:spPr>
          <a:xfrm>
            <a:off x="7863840" y="1575153"/>
            <a:ext cx="3998380" cy="2554543"/>
          </a:xfrm>
          <a:prstGeom prst="rect">
            <a:avLst/>
          </a:prstGeom>
          <a:noFill/>
        </p:spPr>
        <p:txBody>
          <a:bodyPr wrap="square" lIns="91438" tIns="45719" rIns="91438" bIns="45719" rtlCol="1">
            <a:spAutoFit/>
          </a:bodyPr>
          <a:lstStyle/>
          <a:p>
            <a:r>
              <a:rPr lang="he-IL" sz="4000" b="1" dirty="0">
                <a:latin typeface="Calibri" panose="020F0502020204030204" pitchFamily="34" charset="0"/>
                <a:ea typeface="Calibri" panose="020F0502020204030204" pitchFamily="34" charset="0"/>
                <a:cs typeface="Calibri" panose="020F0502020204030204" pitchFamily="34" charset="0"/>
              </a:rPr>
              <a:t>אתגרים </a:t>
            </a:r>
            <a:r>
              <a:rPr lang="he-IL" sz="4000" b="1" dirty="0" err="1">
                <a:latin typeface="Calibri" panose="020F0502020204030204" pitchFamily="34" charset="0"/>
                <a:ea typeface="Calibri" panose="020F0502020204030204" pitchFamily="34" charset="0"/>
                <a:cs typeface="Calibri" panose="020F0502020204030204" pitchFamily="34" charset="0"/>
              </a:rPr>
              <a:t>עכשווים</a:t>
            </a:r>
            <a:r>
              <a:rPr lang="he-IL" sz="4000" b="1" dirty="0">
                <a:latin typeface="Calibri" panose="020F0502020204030204" pitchFamily="34" charset="0"/>
                <a:ea typeface="Calibri" panose="020F0502020204030204" pitchFamily="34" charset="0"/>
                <a:cs typeface="Calibri" panose="020F0502020204030204" pitchFamily="34" charset="0"/>
              </a:rPr>
              <a:t> ועתידיים</a:t>
            </a:r>
            <a:r>
              <a:rPr lang="he-IL" sz="4000" dirty="0">
                <a:latin typeface="Calibri" panose="020F0502020204030204" pitchFamily="34" charset="0"/>
                <a:ea typeface="Calibri" panose="020F0502020204030204" pitchFamily="34" charset="0"/>
                <a:cs typeface="Calibri" panose="020F0502020204030204" pitchFamily="34" charset="0"/>
              </a:rPr>
              <a:t>:</a:t>
            </a:r>
          </a:p>
          <a:p>
            <a:r>
              <a:rPr lang="he-IL" sz="4000" dirty="0">
                <a:latin typeface="Calibri" panose="020F0502020204030204" pitchFamily="34" charset="0"/>
                <a:ea typeface="Calibri" panose="020F0502020204030204" pitchFamily="34" charset="0"/>
                <a:cs typeface="Calibri" panose="020F0502020204030204" pitchFamily="34" charset="0"/>
              </a:rPr>
              <a:t>זכויות הילד במצבי התעללות והזנחה</a:t>
            </a:r>
          </a:p>
        </p:txBody>
      </p:sp>
      <p:pic>
        <p:nvPicPr>
          <p:cNvPr id="3" name="תמונה 2" descr="תמונה שמכילה גופן, גרפיקה, עיצוב&#10;&#10;תוכן בינה מלאכותית גנרטיבית עשוי להיות שגוי.">
            <a:extLst>
              <a:ext uri="{FF2B5EF4-FFF2-40B4-BE49-F238E27FC236}">
                <a16:creationId xmlns:a16="http://schemas.microsoft.com/office/drawing/2014/main" id="{205600DF-EC7B-2B2D-DF3D-17682FFC8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221405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94E51-9B80-5074-6847-B606849DCC35}"/>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7A9D9E6B-CDBC-3DE1-E7BF-6FF260319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220BC301-B880-0F27-E265-CA3015A932D9}"/>
              </a:ext>
            </a:extLst>
          </p:cNvPr>
          <p:cNvSpPr txBox="1"/>
          <p:nvPr/>
        </p:nvSpPr>
        <p:spPr>
          <a:xfrm>
            <a:off x="7863840" y="1575153"/>
            <a:ext cx="3998380" cy="707884"/>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האתגרים:</a:t>
            </a:r>
          </a:p>
        </p:txBody>
      </p:sp>
      <p:sp>
        <p:nvSpPr>
          <p:cNvPr id="3" name="מלבן 2">
            <a:extLst>
              <a:ext uri="{FF2B5EF4-FFF2-40B4-BE49-F238E27FC236}">
                <a16:creationId xmlns:a16="http://schemas.microsoft.com/office/drawing/2014/main" id="{E35B3263-B7C7-811F-1C8D-655743EBE57C}"/>
              </a:ext>
            </a:extLst>
          </p:cNvPr>
          <p:cNvSpPr/>
          <p:nvPr/>
        </p:nvSpPr>
        <p:spPr>
          <a:xfrm>
            <a:off x="7605880" y="3904543"/>
            <a:ext cx="3877862" cy="707886"/>
          </a:xfrm>
          <a:prstGeom prst="rect">
            <a:avLst/>
          </a:prstGeom>
        </p:spPr>
        <p:txBody>
          <a:bodyPr wrap="square">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יישום זכויות הילד במערכות המשרתות ילדים נפגעי התעללות והזנחה.</a:t>
            </a:r>
          </a:p>
        </p:txBody>
      </p:sp>
      <p:sp>
        <p:nvSpPr>
          <p:cNvPr id="6" name="אליפסה 5">
            <a:extLst>
              <a:ext uri="{FF2B5EF4-FFF2-40B4-BE49-F238E27FC236}">
                <a16:creationId xmlns:a16="http://schemas.microsoft.com/office/drawing/2014/main" id="{C4F46732-C6E1-E572-2A2B-087EA1E8355B}"/>
              </a:ext>
            </a:extLst>
          </p:cNvPr>
          <p:cNvSpPr/>
          <p:nvPr/>
        </p:nvSpPr>
        <p:spPr>
          <a:xfrm>
            <a:off x="11483742" y="2421047"/>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1</a:t>
            </a:r>
          </a:p>
        </p:txBody>
      </p:sp>
      <p:sp>
        <p:nvSpPr>
          <p:cNvPr id="10" name="תיבת טקסט 9">
            <a:extLst>
              <a:ext uri="{FF2B5EF4-FFF2-40B4-BE49-F238E27FC236}">
                <a16:creationId xmlns:a16="http://schemas.microsoft.com/office/drawing/2014/main" id="{C5781E74-0908-730D-B82F-3DFA7B6BEB2D}"/>
              </a:ext>
            </a:extLst>
          </p:cNvPr>
          <p:cNvSpPr txBox="1"/>
          <p:nvPr/>
        </p:nvSpPr>
        <p:spPr>
          <a:xfrm>
            <a:off x="7530639" y="3514136"/>
            <a:ext cx="3877862" cy="461665"/>
          </a:xfrm>
          <a:prstGeom prst="rect">
            <a:avLst/>
          </a:prstGeom>
          <a:noFill/>
        </p:spPr>
        <p:txBody>
          <a:bodyPr wrap="square">
            <a:spAutoFit/>
          </a:bodyPr>
          <a:lstStyle/>
          <a:p>
            <a:r>
              <a:rPr lang="he-IL" sz="2400" dirty="0">
                <a:latin typeface="Calibri" panose="020F0502020204030204" pitchFamily="34" charset="0"/>
                <a:ea typeface="Calibri" panose="020F0502020204030204" pitchFamily="34" charset="0"/>
                <a:cs typeface="Calibri" panose="020F0502020204030204" pitchFamily="34" charset="0"/>
              </a:rPr>
              <a:t>ידידותיות לילדים</a:t>
            </a:r>
          </a:p>
        </p:txBody>
      </p:sp>
      <p:sp>
        <p:nvSpPr>
          <p:cNvPr id="15" name="מלבן 14">
            <a:extLst>
              <a:ext uri="{FF2B5EF4-FFF2-40B4-BE49-F238E27FC236}">
                <a16:creationId xmlns:a16="http://schemas.microsoft.com/office/drawing/2014/main" id="{7423908B-23CF-FB9B-19D5-D40FA38D980A}"/>
              </a:ext>
            </a:extLst>
          </p:cNvPr>
          <p:cNvSpPr/>
          <p:nvPr/>
        </p:nvSpPr>
        <p:spPr>
          <a:xfrm>
            <a:off x="6994620" y="2718849"/>
            <a:ext cx="4489122" cy="707886"/>
          </a:xfrm>
          <a:prstGeom prst="rect">
            <a:avLst/>
          </a:prstGeom>
        </p:spPr>
        <p:txBody>
          <a:bodyPr wrap="square">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הילד כקורבן חסר אונים הזקוק לטיפול והשגחה לעומת הילד כבן אדם מלא נושא זכויות אדם.</a:t>
            </a:r>
          </a:p>
        </p:txBody>
      </p:sp>
      <p:sp>
        <p:nvSpPr>
          <p:cNvPr id="16" name="אליפסה 15">
            <a:extLst>
              <a:ext uri="{FF2B5EF4-FFF2-40B4-BE49-F238E27FC236}">
                <a16:creationId xmlns:a16="http://schemas.microsoft.com/office/drawing/2014/main" id="{14BC8D6B-1F35-AD6D-BDC8-1E58FF4253D0}"/>
              </a:ext>
            </a:extLst>
          </p:cNvPr>
          <p:cNvSpPr/>
          <p:nvPr/>
        </p:nvSpPr>
        <p:spPr>
          <a:xfrm>
            <a:off x="11483742" y="3628029"/>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2</a:t>
            </a:r>
          </a:p>
        </p:txBody>
      </p:sp>
      <p:sp>
        <p:nvSpPr>
          <p:cNvPr id="17" name="תיבת טקסט 16">
            <a:extLst>
              <a:ext uri="{FF2B5EF4-FFF2-40B4-BE49-F238E27FC236}">
                <a16:creationId xmlns:a16="http://schemas.microsoft.com/office/drawing/2014/main" id="{801ED387-FA04-5A65-A74F-7CC8CC753500}"/>
              </a:ext>
            </a:extLst>
          </p:cNvPr>
          <p:cNvSpPr txBox="1"/>
          <p:nvPr/>
        </p:nvSpPr>
        <p:spPr>
          <a:xfrm>
            <a:off x="7530639" y="2308023"/>
            <a:ext cx="3877862" cy="461665"/>
          </a:xfrm>
          <a:prstGeom prst="rect">
            <a:avLst/>
          </a:prstGeom>
          <a:noFill/>
        </p:spPr>
        <p:txBody>
          <a:bodyPr wrap="square">
            <a:spAutoFit/>
          </a:bodyPr>
          <a:lstStyle/>
          <a:p>
            <a:r>
              <a:rPr lang="he-IL" sz="2400" dirty="0">
                <a:latin typeface="Calibri" panose="020F0502020204030204" pitchFamily="34" charset="0"/>
                <a:ea typeface="Calibri" panose="020F0502020204030204" pitchFamily="34" charset="0"/>
                <a:cs typeface="Calibri" panose="020F0502020204030204" pitchFamily="34" charset="0"/>
              </a:rPr>
              <a:t>בין הגנה לאוטונומיה </a:t>
            </a:r>
          </a:p>
        </p:txBody>
      </p:sp>
      <p:sp>
        <p:nvSpPr>
          <p:cNvPr id="18" name="מלבן 17">
            <a:extLst>
              <a:ext uri="{FF2B5EF4-FFF2-40B4-BE49-F238E27FC236}">
                <a16:creationId xmlns:a16="http://schemas.microsoft.com/office/drawing/2014/main" id="{F1747776-504E-8743-ED6B-E2514ED2AD2E}"/>
              </a:ext>
            </a:extLst>
          </p:cNvPr>
          <p:cNvSpPr/>
          <p:nvPr/>
        </p:nvSpPr>
        <p:spPr>
          <a:xfrm>
            <a:off x="8001000" y="5167666"/>
            <a:ext cx="3364410" cy="707886"/>
          </a:xfrm>
          <a:prstGeom prst="rect">
            <a:avLst/>
          </a:prstGeom>
        </p:spPr>
        <p:txBody>
          <a:bodyPr wrap="square">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סוגי פגיעות והתעללות בילדים שלא מוכרות ומטופלות דיין. </a:t>
            </a:r>
          </a:p>
        </p:txBody>
      </p:sp>
      <p:sp>
        <p:nvSpPr>
          <p:cNvPr id="19" name="אליפסה 18">
            <a:extLst>
              <a:ext uri="{FF2B5EF4-FFF2-40B4-BE49-F238E27FC236}">
                <a16:creationId xmlns:a16="http://schemas.microsoft.com/office/drawing/2014/main" id="{35ED777B-E69D-4C48-7294-EA0C600BA56C}"/>
              </a:ext>
            </a:extLst>
          </p:cNvPr>
          <p:cNvSpPr/>
          <p:nvPr/>
        </p:nvSpPr>
        <p:spPr>
          <a:xfrm>
            <a:off x="11483742" y="4835011"/>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3</a:t>
            </a:r>
          </a:p>
        </p:txBody>
      </p:sp>
      <p:sp>
        <p:nvSpPr>
          <p:cNvPr id="21" name="תיבת טקסט 20">
            <a:extLst>
              <a:ext uri="{FF2B5EF4-FFF2-40B4-BE49-F238E27FC236}">
                <a16:creationId xmlns:a16="http://schemas.microsoft.com/office/drawing/2014/main" id="{B16BF858-B77A-0A4E-07B1-F47CE12EB6E9}"/>
              </a:ext>
            </a:extLst>
          </p:cNvPr>
          <p:cNvSpPr txBox="1"/>
          <p:nvPr/>
        </p:nvSpPr>
        <p:spPr>
          <a:xfrm>
            <a:off x="7487548" y="4770260"/>
            <a:ext cx="3877862" cy="461665"/>
          </a:xfrm>
          <a:prstGeom prst="rect">
            <a:avLst/>
          </a:prstGeom>
          <a:noFill/>
        </p:spPr>
        <p:txBody>
          <a:bodyPr wrap="square">
            <a:spAutoFit/>
          </a:bodyPr>
          <a:lstStyle/>
          <a:p>
            <a:r>
              <a:rPr lang="he-IL" sz="2400" dirty="0">
                <a:latin typeface="Calibri" panose="020F0502020204030204" pitchFamily="34" charset="0"/>
                <a:ea typeface="Calibri" panose="020F0502020204030204" pitchFamily="34" charset="0"/>
                <a:cs typeface="Calibri" panose="020F0502020204030204" pitchFamily="34" charset="0"/>
              </a:rPr>
              <a:t>זכות הילדים להגנה - האומנם? </a:t>
            </a:r>
          </a:p>
        </p:txBody>
      </p:sp>
      <p:pic>
        <p:nvPicPr>
          <p:cNvPr id="22" name="תמונה 21" descr="תמונה שמכילה גופן, גרפיקה, עיצוב&#10;&#10;תוכן בינה מלאכותית גנרטיבית עשוי להיות שגוי.">
            <a:extLst>
              <a:ext uri="{FF2B5EF4-FFF2-40B4-BE49-F238E27FC236}">
                <a16:creationId xmlns:a16="http://schemas.microsoft.com/office/drawing/2014/main" id="{182A52C3-63C8-BA28-1489-B558F2FC1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420165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2077A-113A-47BA-E793-584AC96396D9}"/>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83051E4F-EEC5-DBC1-A9F7-9EA6669B4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E87876FD-AC08-7F3E-DA3A-1BBB0380A435}"/>
              </a:ext>
            </a:extLst>
          </p:cNvPr>
          <p:cNvSpPr txBox="1"/>
          <p:nvPr/>
        </p:nvSpPr>
        <p:spPr>
          <a:xfrm>
            <a:off x="7891272" y="1575153"/>
            <a:ext cx="3970948" cy="707884"/>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בין הגנה לאוטונומיה</a:t>
            </a:r>
          </a:p>
        </p:txBody>
      </p:sp>
      <p:sp>
        <p:nvSpPr>
          <p:cNvPr id="4" name="Text Placeholder 6">
            <a:extLst>
              <a:ext uri="{FF2B5EF4-FFF2-40B4-BE49-F238E27FC236}">
                <a16:creationId xmlns:a16="http://schemas.microsoft.com/office/drawing/2014/main" id="{BB110A48-7A8D-F766-5528-49621EAA92CD}"/>
              </a:ext>
            </a:extLst>
          </p:cNvPr>
          <p:cNvSpPr txBox="1">
            <a:spLocks/>
          </p:cNvSpPr>
          <p:nvPr/>
        </p:nvSpPr>
        <p:spPr>
          <a:xfrm>
            <a:off x="7522620" y="2359152"/>
            <a:ext cx="4339600" cy="70788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464" indent="0">
              <a:buFont typeface="Arial" panose="020B0604020202020204" pitchFamily="34" charset="0"/>
              <a:buNone/>
            </a:pPr>
            <a:r>
              <a:rPr lang="he-IL" sz="2000" dirty="0">
                <a:latin typeface="Calibri" panose="020F0502020204030204" pitchFamily="34" charset="0"/>
                <a:ea typeface="Calibri" panose="020F0502020204030204" pitchFamily="34" charset="0"/>
                <a:cs typeface="Calibri" panose="020F0502020204030204" pitchFamily="34" charset="0"/>
              </a:rPr>
              <a:t>למה חשוב להעניק לילדים את הזכות להשתתפות?</a:t>
            </a:r>
          </a:p>
          <a:p>
            <a:pPr marL="135464" indent="0">
              <a:buFont typeface="Arial" panose="020B0604020202020204" pitchFamily="34" charset="0"/>
              <a:buNone/>
            </a:pPr>
            <a:endParaRPr lang="LID4096"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8B2E6485-EA7D-DACD-4D18-F352177ADB8C}"/>
              </a:ext>
            </a:extLst>
          </p:cNvPr>
          <p:cNvSpPr txBox="1"/>
          <p:nvPr/>
        </p:nvSpPr>
        <p:spPr>
          <a:xfrm>
            <a:off x="8931402" y="2996847"/>
            <a:ext cx="2782062" cy="1015663"/>
          </a:xfrm>
          <a:prstGeom prst="rect">
            <a:avLst/>
          </a:prstGeom>
          <a:noFill/>
        </p:spPr>
        <p:txBody>
          <a:bodyPr wrap="square">
            <a:spAutoFit/>
          </a:bodyPr>
          <a:lstStyle/>
          <a:p>
            <a:pPr marL="342900" indent="-342900">
              <a:buClr>
                <a:srgbClr val="1F44A0"/>
              </a:buClr>
              <a:buFont typeface="Wingdings" panose="05000000000000000000" pitchFamily="2" charset="2"/>
              <a:buChar char="§"/>
            </a:pPr>
            <a:r>
              <a:rPr lang="he-IL" sz="2000" dirty="0">
                <a:latin typeface="Calibri" panose="020F0502020204030204" pitchFamily="34" charset="0"/>
                <a:ea typeface="Calibri" panose="020F0502020204030204" pitchFamily="34" charset="0"/>
                <a:cs typeface="Calibri" panose="020F0502020204030204" pitchFamily="34" charset="0"/>
              </a:rPr>
              <a:t>סיבות נורמטיביות</a:t>
            </a:r>
          </a:p>
          <a:p>
            <a:pPr marL="342900" indent="-342900">
              <a:buClr>
                <a:srgbClr val="1F44A0"/>
              </a:buClr>
              <a:buFont typeface="Wingdings" panose="05000000000000000000" pitchFamily="2" charset="2"/>
              <a:buChar char="§"/>
            </a:pPr>
            <a:r>
              <a:rPr lang="he-IL" sz="2000" dirty="0">
                <a:latin typeface="Calibri" panose="020F0502020204030204" pitchFamily="34" charset="0"/>
                <a:ea typeface="Calibri" panose="020F0502020204030204" pitchFamily="34" charset="0"/>
                <a:cs typeface="Calibri" panose="020F0502020204030204" pitchFamily="34" charset="0"/>
              </a:rPr>
              <a:t>סיבות פסיכולוגיות</a:t>
            </a:r>
          </a:p>
          <a:p>
            <a:pPr marL="342900" indent="-342900">
              <a:buClr>
                <a:srgbClr val="1F44A0"/>
              </a:buClr>
              <a:buFont typeface="Wingdings" panose="05000000000000000000" pitchFamily="2" charset="2"/>
              <a:buChar char="§"/>
            </a:pPr>
            <a:r>
              <a:rPr lang="he-IL" sz="2000" dirty="0">
                <a:latin typeface="Calibri" panose="020F0502020204030204" pitchFamily="34" charset="0"/>
                <a:ea typeface="Calibri" panose="020F0502020204030204" pitchFamily="34" charset="0"/>
                <a:cs typeface="Calibri" panose="020F0502020204030204" pitchFamily="34" charset="0"/>
              </a:rPr>
              <a:t>סיבות מעשיות</a:t>
            </a:r>
          </a:p>
        </p:txBody>
      </p:sp>
      <p:pic>
        <p:nvPicPr>
          <p:cNvPr id="7" name="תמונה 6" descr="תמונה שמכילה גופן, גרפיקה, עיצוב&#10;&#10;תוכן בינה מלאכותית גנרטיבית עשוי להיות שגוי.">
            <a:extLst>
              <a:ext uri="{FF2B5EF4-FFF2-40B4-BE49-F238E27FC236}">
                <a16:creationId xmlns:a16="http://schemas.microsoft.com/office/drawing/2014/main" id="{76AF0ADC-0755-E297-4400-7D3F806F3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242719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ABD3A-9EEB-BD2A-E9EF-C8F881D15F0B}"/>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439E75F4-170A-8638-CEBA-9858E90FC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6" name="TextBox 7">
            <a:extLst>
              <a:ext uri="{FF2B5EF4-FFF2-40B4-BE49-F238E27FC236}">
                <a16:creationId xmlns:a16="http://schemas.microsoft.com/office/drawing/2014/main" id="{4B0153F6-6C34-F6FD-0F21-077833B12F9C}"/>
              </a:ext>
            </a:extLst>
          </p:cNvPr>
          <p:cNvSpPr txBox="1"/>
          <p:nvPr/>
        </p:nvSpPr>
        <p:spPr>
          <a:xfrm>
            <a:off x="6427763" y="2901930"/>
            <a:ext cx="5434457" cy="2862322"/>
          </a:xfrm>
          <a:prstGeom prst="rect">
            <a:avLst/>
          </a:prstGeom>
          <a:noFill/>
        </p:spPr>
        <p:txBody>
          <a:bodyPr wrap="square">
            <a:spAutoFit/>
          </a:bodyPr>
          <a:lstStyle/>
          <a:p>
            <a:pPr marL="101597"/>
            <a:r>
              <a:rPr lang="he-IL" sz="2000" dirty="0">
                <a:latin typeface="Calibri" panose="020F0502020204030204" pitchFamily="34" charset="0"/>
                <a:ea typeface="Calibri" panose="020F0502020204030204" pitchFamily="34" charset="0"/>
                <a:cs typeface="Calibri" panose="020F0502020204030204" pitchFamily="34" charset="0"/>
              </a:rPr>
              <a:t>ילדים צריכים להרגיש שהם משתתפים באופן פעיל ומעורבים בתהליכים בעניינים שבהם מבוגרים מנסים לפתור את הבעיות  שלהם ולקבל החלטות לגביהם. ההנחה היא כי כאשר מתכננים תוכניות לעתידו של הילד, סביר להניח שהוא יחוש פחות פחד אם הוא מבין מה קורה ואם מקשיבים לו. מעורבות של הילד תגרום לסבירות גבוהה יותר שהוא ירגיש בעלות מסוימת על מה שמתרחש, מה שעשוי לעזור לו להבין את מטרת השירותים או כל תמיכה אחרת הניתנת לו ולמשפחתו.... </a:t>
            </a:r>
            <a:endParaRPr lang="en-IL" sz="2000" dirty="0">
              <a:latin typeface="Calibri" panose="020F0502020204030204" pitchFamily="34" charset="0"/>
              <a:ea typeface="Calibri" panose="020F0502020204030204" pitchFamily="34" charset="0"/>
              <a:cs typeface="Calibri" panose="020F0502020204030204" pitchFamily="34" charset="0"/>
            </a:endParaRPr>
          </a:p>
        </p:txBody>
      </p:sp>
      <p:sp>
        <p:nvSpPr>
          <p:cNvPr id="14" name="מלבן 13">
            <a:extLst>
              <a:ext uri="{FF2B5EF4-FFF2-40B4-BE49-F238E27FC236}">
                <a16:creationId xmlns:a16="http://schemas.microsoft.com/office/drawing/2014/main" id="{A1AF2A4D-66EC-A813-72DB-6B2833F4F9D0}"/>
              </a:ext>
            </a:extLst>
          </p:cNvPr>
          <p:cNvSpPr/>
          <p:nvPr/>
        </p:nvSpPr>
        <p:spPr>
          <a:xfrm>
            <a:off x="7387449" y="5944963"/>
            <a:ext cx="658368" cy="379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8">
            <a:extLst>
              <a:ext uri="{FF2B5EF4-FFF2-40B4-BE49-F238E27FC236}">
                <a16:creationId xmlns:a16="http://schemas.microsoft.com/office/drawing/2014/main" id="{562ACD9A-4578-C50D-7847-54724C1893CD}"/>
              </a:ext>
            </a:extLst>
          </p:cNvPr>
          <p:cNvSpPr txBox="1"/>
          <p:nvPr/>
        </p:nvSpPr>
        <p:spPr>
          <a:xfrm>
            <a:off x="7144722" y="5730044"/>
            <a:ext cx="826428" cy="1323439"/>
          </a:xfrm>
          <a:prstGeom prst="rect">
            <a:avLst/>
          </a:prstGeom>
          <a:noFill/>
        </p:spPr>
        <p:txBody>
          <a:bodyPr wrap="square" rtlCol="1">
            <a:spAutoFit/>
          </a:bodyPr>
          <a:lstStyle/>
          <a:p>
            <a:r>
              <a:rPr lang="en-US" sz="8000" b="1" dirty="0">
                <a:solidFill>
                  <a:srgbClr val="1F44A0"/>
                </a:solidFill>
                <a:latin typeface="Arial Black" panose="020B0A04020102020204" pitchFamily="34" charset="0"/>
                <a:ea typeface="Calibri" panose="020F0502020204030204" pitchFamily="34" charset="0"/>
                <a:cs typeface="Aharoni" panose="02010803020104030203" pitchFamily="2" charset="-79"/>
              </a:rPr>
              <a:t>“</a:t>
            </a:r>
            <a:endParaRPr lang="he-IL" sz="8000" b="1" dirty="0">
              <a:solidFill>
                <a:srgbClr val="1F44A0"/>
              </a:solidFill>
              <a:latin typeface="Arial Black" panose="020B0A04020102020204" pitchFamily="34" charset="0"/>
              <a:ea typeface="Calibri" panose="020F0502020204030204" pitchFamily="34" charset="0"/>
              <a:cs typeface="Aharoni" panose="02010803020104030203" pitchFamily="2" charset="-79"/>
            </a:endParaRPr>
          </a:p>
        </p:txBody>
      </p:sp>
      <p:sp>
        <p:nvSpPr>
          <p:cNvPr id="9" name="מלבן 8">
            <a:extLst>
              <a:ext uri="{FF2B5EF4-FFF2-40B4-BE49-F238E27FC236}">
                <a16:creationId xmlns:a16="http://schemas.microsoft.com/office/drawing/2014/main" id="{983814CA-6B9E-321E-B21E-8F6408F75677}"/>
              </a:ext>
            </a:extLst>
          </p:cNvPr>
          <p:cNvSpPr/>
          <p:nvPr/>
        </p:nvSpPr>
        <p:spPr>
          <a:xfrm>
            <a:off x="11279115" y="1211858"/>
            <a:ext cx="658368" cy="379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8">
            <a:extLst>
              <a:ext uri="{FF2B5EF4-FFF2-40B4-BE49-F238E27FC236}">
                <a16:creationId xmlns:a16="http://schemas.microsoft.com/office/drawing/2014/main" id="{19CB537E-325A-4FBC-4880-70C2C7916873}"/>
              </a:ext>
            </a:extLst>
          </p:cNvPr>
          <p:cNvSpPr txBox="1"/>
          <p:nvPr/>
        </p:nvSpPr>
        <p:spPr>
          <a:xfrm>
            <a:off x="11139874" y="882038"/>
            <a:ext cx="826428" cy="1323439"/>
          </a:xfrm>
          <a:prstGeom prst="rect">
            <a:avLst/>
          </a:prstGeom>
          <a:noFill/>
        </p:spPr>
        <p:txBody>
          <a:bodyPr wrap="square" rtlCol="1">
            <a:spAutoFit/>
          </a:bodyPr>
          <a:lstStyle/>
          <a:p>
            <a:r>
              <a:rPr lang="en-US" sz="8000" b="1" dirty="0">
                <a:solidFill>
                  <a:srgbClr val="1F44A0"/>
                </a:solidFill>
                <a:latin typeface="Arial Black" panose="020B0A04020102020204" pitchFamily="34" charset="0"/>
                <a:ea typeface="Calibri" panose="020F0502020204030204" pitchFamily="34" charset="0"/>
                <a:cs typeface="Aharoni" panose="02010803020104030203" pitchFamily="2" charset="-79"/>
              </a:rPr>
              <a:t>“</a:t>
            </a:r>
            <a:endParaRPr lang="he-IL" sz="8000" b="1" dirty="0">
              <a:solidFill>
                <a:srgbClr val="1F44A0"/>
              </a:solidFill>
              <a:latin typeface="Arial Black" panose="020B0A04020102020204" pitchFamily="34" charset="0"/>
              <a:ea typeface="Calibri" panose="020F0502020204030204" pitchFamily="34" charset="0"/>
              <a:cs typeface="Aharoni" panose="02010803020104030203" pitchFamily="2" charset="-79"/>
            </a:endParaRPr>
          </a:p>
        </p:txBody>
      </p:sp>
      <p:sp>
        <p:nvSpPr>
          <p:cNvPr id="3" name="TextBox 6">
            <a:extLst>
              <a:ext uri="{FF2B5EF4-FFF2-40B4-BE49-F238E27FC236}">
                <a16:creationId xmlns:a16="http://schemas.microsoft.com/office/drawing/2014/main" id="{BC27D94D-A492-D8A2-6747-B611EF297660}"/>
              </a:ext>
            </a:extLst>
          </p:cNvPr>
          <p:cNvSpPr txBox="1"/>
          <p:nvPr/>
        </p:nvSpPr>
        <p:spPr>
          <a:xfrm>
            <a:off x="4297680" y="1575153"/>
            <a:ext cx="7564540" cy="1323437"/>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התקנות לחוק</a:t>
            </a:r>
            <a:br>
              <a:rPr lang="en-US" sz="4000" dirty="0">
                <a:latin typeface="Calibri" panose="020F0502020204030204" pitchFamily="34" charset="0"/>
                <a:ea typeface="Calibri" panose="020F0502020204030204" pitchFamily="34" charset="0"/>
                <a:cs typeface="Calibri" panose="020F0502020204030204" pitchFamily="34" charset="0"/>
              </a:rPr>
            </a:br>
            <a:r>
              <a:rPr lang="he-IL" sz="4000" dirty="0">
                <a:latin typeface="Calibri" panose="020F0502020204030204" pitchFamily="34" charset="0"/>
                <a:ea typeface="Calibri" panose="020F0502020204030204" pitchFamily="34" charset="0"/>
                <a:cs typeface="Calibri" panose="020F0502020204030204" pitchFamily="34" charset="0"/>
              </a:rPr>
              <a:t> </a:t>
            </a:r>
            <a:r>
              <a:rPr lang="en-US" sz="2800" b="1" dirty="0">
                <a:latin typeface="Calibri" panose="020F0502020204030204" pitchFamily="34" charset="0"/>
                <a:ea typeface="Calibri" panose="020F0502020204030204" pitchFamily="34" charset="0"/>
                <a:cs typeface="Calibri" panose="020F0502020204030204" pitchFamily="34" charset="0"/>
              </a:rPr>
              <a:t>The Children Act, 1989 (England)</a:t>
            </a:r>
            <a:endParaRPr lang="he-IL" sz="40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תמונה 3" descr="תמונה שמכילה גופן, גרפיקה, עיצוב&#10;&#10;תוכן בינה מלאכותית גנרטיבית עשוי להיות שגוי.">
            <a:extLst>
              <a:ext uri="{FF2B5EF4-FFF2-40B4-BE49-F238E27FC236}">
                <a16:creationId xmlns:a16="http://schemas.microsoft.com/office/drawing/2014/main" id="{96916637-5001-5541-06A4-DE41C2270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266613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AF996-1DCF-28E6-495B-E1A37DA7B177}"/>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9B9ED97F-B3AA-E1FF-3FD2-698CB0E30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58A8B73A-4D81-FBFD-4C67-6965323F68B4}"/>
              </a:ext>
            </a:extLst>
          </p:cNvPr>
          <p:cNvSpPr txBox="1"/>
          <p:nvPr/>
        </p:nvSpPr>
        <p:spPr>
          <a:xfrm>
            <a:off x="7891272" y="1575153"/>
            <a:ext cx="3970948" cy="707884"/>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בין הגנה לאוטונומיה</a:t>
            </a:r>
          </a:p>
        </p:txBody>
      </p:sp>
      <p:sp>
        <p:nvSpPr>
          <p:cNvPr id="3" name="Text Placeholder 5">
            <a:extLst>
              <a:ext uri="{FF2B5EF4-FFF2-40B4-BE49-F238E27FC236}">
                <a16:creationId xmlns:a16="http://schemas.microsoft.com/office/drawing/2014/main" id="{7140C102-BD9B-7F55-3AED-37347E4EEB4C}"/>
              </a:ext>
            </a:extLst>
          </p:cNvPr>
          <p:cNvSpPr txBox="1">
            <a:spLocks/>
          </p:cNvSpPr>
          <p:nvPr/>
        </p:nvSpPr>
        <p:spPr>
          <a:xfrm>
            <a:off x="7522620" y="2472431"/>
            <a:ext cx="4339600" cy="80112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5464" algn="r"/>
            <a:r>
              <a:rPr lang="he-IL" sz="2000" dirty="0">
                <a:latin typeface="Calibri" panose="020F0502020204030204" pitchFamily="34" charset="0"/>
                <a:ea typeface="Calibri" panose="020F0502020204030204" pitchFamily="34" charset="0"/>
                <a:cs typeface="Calibri" panose="020F0502020204030204" pitchFamily="34" charset="0"/>
              </a:rPr>
              <a:t>האם אנחנו מיישמים את זכות הילד להשתתפות במערכת הגנת הילד? </a:t>
            </a:r>
          </a:p>
          <a:p>
            <a:pPr marL="135464" algn="r"/>
            <a:endParaRPr lang="LID4096" sz="2000" dirty="0">
              <a:latin typeface="Calibri" panose="020F0502020204030204" pitchFamily="34" charset="0"/>
              <a:ea typeface="Calibri" panose="020F0502020204030204" pitchFamily="34" charset="0"/>
              <a:cs typeface="Calibri" panose="020F0502020204030204" pitchFamily="34" charset="0"/>
            </a:endParaRPr>
          </a:p>
        </p:txBody>
      </p:sp>
      <p:pic>
        <p:nvPicPr>
          <p:cNvPr id="8" name="תמונה 7" descr="תמונה שמכילה גופן, גרפיקה, עיצוב&#10;&#10;תוכן בינה מלאכותית גנרטיבית עשוי להיות שגוי.">
            <a:extLst>
              <a:ext uri="{FF2B5EF4-FFF2-40B4-BE49-F238E27FC236}">
                <a16:creationId xmlns:a16="http://schemas.microsoft.com/office/drawing/2014/main" id="{DF4DB36A-5309-5447-4C6A-495C95E97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pic>
        <p:nvPicPr>
          <p:cNvPr id="10" name="תמונה 9">
            <a:extLst>
              <a:ext uri="{FF2B5EF4-FFF2-40B4-BE49-F238E27FC236}">
                <a16:creationId xmlns:a16="http://schemas.microsoft.com/office/drawing/2014/main" id="{A89F95B2-8690-463B-BB03-02B4D76CF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5938" y="3262732"/>
            <a:ext cx="2459737" cy="2459737"/>
          </a:xfrm>
          <a:prstGeom prst="rect">
            <a:avLst/>
          </a:prstGeom>
        </p:spPr>
      </p:pic>
    </p:spTree>
    <p:extLst>
      <p:ext uri="{BB962C8B-B14F-4D97-AF65-F5344CB8AC3E}">
        <p14:creationId xmlns:p14="http://schemas.microsoft.com/office/powerpoint/2010/main" val="367667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0C3C9-6703-EED9-FA45-A4BBF2247052}"/>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5100F790-9EBE-C77E-A081-22F421A9B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43AC4A5C-033A-1B19-33F5-D97AFDB8E8BC}"/>
              </a:ext>
            </a:extLst>
          </p:cNvPr>
          <p:cNvSpPr txBox="1"/>
          <p:nvPr/>
        </p:nvSpPr>
        <p:spPr>
          <a:xfrm>
            <a:off x="7178040" y="1575153"/>
            <a:ext cx="4684180" cy="707884"/>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ידידותיות לילדים </a:t>
            </a:r>
          </a:p>
        </p:txBody>
      </p:sp>
      <p:sp>
        <p:nvSpPr>
          <p:cNvPr id="10" name="תיבת טקסט 9">
            <a:extLst>
              <a:ext uri="{FF2B5EF4-FFF2-40B4-BE49-F238E27FC236}">
                <a16:creationId xmlns:a16="http://schemas.microsoft.com/office/drawing/2014/main" id="{C628956C-AE99-6B89-EE71-62EE13D32C34}"/>
              </a:ext>
            </a:extLst>
          </p:cNvPr>
          <p:cNvSpPr txBox="1"/>
          <p:nvPr/>
        </p:nvSpPr>
        <p:spPr>
          <a:xfrm>
            <a:off x="7984358" y="2118552"/>
            <a:ext cx="3877862" cy="461665"/>
          </a:xfrm>
          <a:prstGeom prst="rect">
            <a:avLst/>
          </a:prstGeom>
          <a:noFill/>
        </p:spPr>
        <p:txBody>
          <a:bodyPr wrap="square">
            <a:spAutoFit/>
          </a:bodyPr>
          <a:lstStyle/>
          <a:p>
            <a:r>
              <a:rPr lang="he-IL" sz="2400"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(Child Friendliness</a:t>
            </a:r>
            <a:endParaRPr lang="he-IL"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2">
            <a:extLst>
              <a:ext uri="{FF2B5EF4-FFF2-40B4-BE49-F238E27FC236}">
                <a16:creationId xmlns:a16="http://schemas.microsoft.com/office/drawing/2014/main" id="{9C008908-0F27-04A4-04F3-EEE90CEC95BF}"/>
              </a:ext>
            </a:extLst>
          </p:cNvPr>
          <p:cNvSpPr txBox="1"/>
          <p:nvPr/>
        </p:nvSpPr>
        <p:spPr>
          <a:xfrm>
            <a:off x="6784848" y="2609490"/>
            <a:ext cx="5212401" cy="3323987"/>
          </a:xfrm>
          <a:prstGeom prst="rect">
            <a:avLst/>
          </a:prstGeom>
          <a:noFill/>
        </p:spPr>
        <p:txBody>
          <a:bodyPr wrap="square">
            <a:spAutoFit/>
          </a:bodyPr>
          <a:lstStyle/>
          <a:p>
            <a:pPr marL="133350" indent="0" algn="r" rtl="1">
              <a:spcBef>
                <a:spcPts val="600"/>
              </a:spcBef>
              <a:spcAft>
                <a:spcPts val="600"/>
              </a:spcAft>
              <a:buNone/>
            </a:pPr>
            <a:r>
              <a:rPr lang="he-IL" sz="2000" dirty="0">
                <a:latin typeface="Calibri" panose="020F0502020204030204" pitchFamily="34" charset="0"/>
                <a:ea typeface="Calibri" panose="020F0502020204030204" pitchFamily="34" charset="0"/>
                <a:cs typeface="Calibri" panose="020F0502020204030204" pitchFamily="34" charset="0"/>
              </a:rPr>
              <a:t>התרגום המעשי של הרעיון הערכי של זכויות הילד </a:t>
            </a:r>
            <a:br>
              <a:rPr lang="en-US" sz="2000" dirty="0">
                <a:latin typeface="Calibri" panose="020F0502020204030204" pitchFamily="34" charset="0"/>
                <a:ea typeface="Calibri" panose="020F0502020204030204" pitchFamily="34" charset="0"/>
                <a:cs typeface="Calibri" panose="020F0502020204030204" pitchFamily="34" charset="0"/>
              </a:rPr>
            </a:br>
            <a:r>
              <a:rPr lang="he-IL" sz="2000" dirty="0">
                <a:latin typeface="Calibri" panose="020F0502020204030204" pitchFamily="34" charset="0"/>
                <a:ea typeface="Calibri" panose="020F0502020204030204" pitchFamily="34" charset="0"/>
                <a:cs typeface="Calibri" panose="020F0502020204030204" pitchFamily="34" charset="0"/>
              </a:rPr>
              <a:t>לכדי מעשה.</a:t>
            </a:r>
          </a:p>
          <a:p>
            <a:pPr marL="133350">
              <a:spcBef>
                <a:spcPts val="600"/>
              </a:spcBef>
              <a:spcAft>
                <a:spcPts val="600"/>
              </a:spcAft>
            </a:pPr>
            <a:r>
              <a:rPr lang="he-IL" sz="2000" dirty="0">
                <a:latin typeface="Calibri" panose="020F0502020204030204" pitchFamily="34" charset="0"/>
                <a:ea typeface="Calibri" panose="020F0502020204030204" pitchFamily="34" charset="0"/>
                <a:cs typeface="Calibri" panose="020F0502020204030204" pitchFamily="34" charset="0"/>
              </a:rPr>
              <a:t>היא מתייחסת למידת ההתאמה של מערכות, שירותים או סביבות לאינטרסים ולזכויות של ילדים. </a:t>
            </a:r>
          </a:p>
          <a:p>
            <a:pPr marL="133350">
              <a:spcBef>
                <a:spcPts val="600"/>
              </a:spcBef>
              <a:spcAft>
                <a:spcPts val="600"/>
              </a:spcAft>
            </a:pPr>
            <a:r>
              <a:rPr lang="he-IL" sz="2000" dirty="0">
                <a:latin typeface="Calibri" panose="020F0502020204030204" pitchFamily="34" charset="0"/>
                <a:ea typeface="Calibri" panose="020F0502020204030204" pitchFamily="34" charset="0"/>
                <a:cs typeface="Calibri" panose="020F0502020204030204" pitchFamily="34" charset="0"/>
              </a:rPr>
              <a:t>מערכת ידידותית לילדים היא כזאת המכירה בילד כאדם מלא נושא זכויות, ושמיישמת </a:t>
            </a:r>
            <a:r>
              <a:rPr lang="he-IL" sz="2000" dirty="0" err="1">
                <a:latin typeface="Calibri" panose="020F0502020204030204" pitchFamily="34" charset="0"/>
                <a:ea typeface="Calibri" panose="020F0502020204030204" pitchFamily="34" charset="0"/>
                <a:cs typeface="Calibri" panose="020F0502020204030204" pitchFamily="34" charset="0"/>
              </a:rPr>
              <a:t>בפרקטיקות</a:t>
            </a:r>
            <a:r>
              <a:rPr lang="he-IL" sz="2000" dirty="0">
                <a:latin typeface="Calibri" panose="020F0502020204030204" pitchFamily="34" charset="0"/>
                <a:ea typeface="Calibri" panose="020F0502020204030204" pitchFamily="34" charset="0"/>
                <a:cs typeface="Calibri" panose="020F0502020204030204" pitchFamily="34" charset="0"/>
              </a:rPr>
              <a:t> ומדיניות שלה את כלל זכויות הילד, ובכלל זה זכות הילד להשתתף בתהליכי קבלת החלטות הנוגעות לחייו. </a:t>
            </a:r>
          </a:p>
          <a:p>
            <a:pPr marL="133350" indent="0">
              <a:spcBef>
                <a:spcPts val="600"/>
              </a:spcBef>
              <a:spcAft>
                <a:spcPts val="600"/>
              </a:spcAft>
              <a:buNone/>
            </a:pPr>
            <a:r>
              <a:rPr lang="he-IL" sz="2000" dirty="0">
                <a:latin typeface="Calibri" panose="020F0502020204030204" pitchFamily="34" charset="0"/>
                <a:ea typeface="Calibri" panose="020F0502020204030204" pitchFamily="34" charset="0"/>
                <a:cs typeface="Calibri" panose="020F0502020204030204" pitchFamily="34" charset="0"/>
              </a:rPr>
              <a:t>(</a:t>
            </a:r>
            <a:r>
              <a:rPr lang="en-US" sz="2000" dirty="0" err="1">
                <a:latin typeface="Calibri" panose="020F0502020204030204" pitchFamily="34" charset="0"/>
                <a:ea typeface="Calibri" panose="020F0502020204030204" pitchFamily="34" charset="0"/>
                <a:cs typeface="Calibri" panose="020F0502020204030204" pitchFamily="34" charset="0"/>
              </a:rPr>
              <a:t>Liefaard</a:t>
            </a:r>
            <a:r>
              <a:rPr lang="en-US" sz="2000" dirty="0">
                <a:latin typeface="Calibri" panose="020F0502020204030204" pitchFamily="34" charset="0"/>
                <a:ea typeface="Calibri" panose="020F0502020204030204" pitchFamily="34" charset="0"/>
                <a:cs typeface="Calibri" panose="020F0502020204030204" pitchFamily="34" charset="0"/>
              </a:rPr>
              <a:t>, 2016; Southall et al., 2000</a:t>
            </a:r>
            <a:r>
              <a:rPr lang="he-IL" sz="2000" dirty="0">
                <a:latin typeface="Calibri" panose="020F0502020204030204" pitchFamily="34" charset="0"/>
                <a:ea typeface="Calibri" panose="020F0502020204030204" pitchFamily="34" charset="0"/>
                <a:cs typeface="Calibri" panose="020F0502020204030204" pitchFamily="34" charset="0"/>
              </a:rPr>
              <a:t>) </a:t>
            </a:r>
          </a:p>
        </p:txBody>
      </p:sp>
      <p:pic>
        <p:nvPicPr>
          <p:cNvPr id="5" name="תמונה 4" descr="תמונה שמכילה גופן, גרפיקה, עיצוב&#10;&#10;תוכן בינה מלאכותית גנרטיבית עשוי להיות שגוי.">
            <a:extLst>
              <a:ext uri="{FF2B5EF4-FFF2-40B4-BE49-F238E27FC236}">
                <a16:creationId xmlns:a16="http://schemas.microsoft.com/office/drawing/2014/main" id="{FECCB996-28B4-1220-E11E-E7FFED9ED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45644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A2BA2-A4BF-B2AE-5E01-5F6A27C1FDEA}"/>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FDDCB6CC-8B23-34A9-42F7-17AB5F7DD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6">
            <a:extLst>
              <a:ext uri="{FF2B5EF4-FFF2-40B4-BE49-F238E27FC236}">
                <a16:creationId xmlns:a16="http://schemas.microsoft.com/office/drawing/2014/main" id="{9F65CC29-EB67-D312-6DBC-30977CF92FB0}"/>
              </a:ext>
            </a:extLst>
          </p:cNvPr>
          <p:cNvSpPr txBox="1"/>
          <p:nvPr/>
        </p:nvSpPr>
        <p:spPr>
          <a:xfrm>
            <a:off x="5632704" y="1575153"/>
            <a:ext cx="6229516" cy="707884"/>
          </a:xfrm>
          <a:prstGeom prst="rect">
            <a:avLst/>
          </a:prstGeom>
          <a:noFill/>
        </p:spPr>
        <p:txBody>
          <a:bodyPr wrap="square" lIns="91438" tIns="45719" rIns="91438" bIns="45719" rtlCol="1">
            <a:spAutoFit/>
          </a:bodyPr>
          <a:lstStyle/>
          <a:p>
            <a:pPr algn="r" rtl="1"/>
            <a:r>
              <a:rPr lang="he-IL" sz="4000" dirty="0">
                <a:latin typeface="Calibri" panose="020F0502020204030204" pitchFamily="34" charset="0"/>
                <a:ea typeface="Calibri" panose="020F0502020204030204" pitchFamily="34" charset="0"/>
                <a:cs typeface="Calibri" panose="020F0502020204030204" pitchFamily="34" charset="0"/>
              </a:rPr>
              <a:t>כיצד אנחנו תופסים ילדים היום?</a:t>
            </a:r>
          </a:p>
        </p:txBody>
      </p:sp>
      <p:sp>
        <p:nvSpPr>
          <p:cNvPr id="3" name="תיבת טקסט 10">
            <a:extLst>
              <a:ext uri="{FF2B5EF4-FFF2-40B4-BE49-F238E27FC236}">
                <a16:creationId xmlns:a16="http://schemas.microsoft.com/office/drawing/2014/main" id="{792C6C81-CBD4-BDA7-1153-01D1E8B56D18}"/>
              </a:ext>
            </a:extLst>
          </p:cNvPr>
          <p:cNvSpPr txBox="1"/>
          <p:nvPr/>
        </p:nvSpPr>
        <p:spPr>
          <a:xfrm>
            <a:off x="6501384" y="2621509"/>
            <a:ext cx="4529548" cy="1015663"/>
          </a:xfrm>
          <a:prstGeom prst="rect">
            <a:avLst/>
          </a:prstGeom>
          <a:noFill/>
        </p:spPr>
        <p:txBody>
          <a:bodyPr wrap="square" rtlCol="1">
            <a:spAutoFit/>
          </a:bodyPr>
          <a:lstStyle/>
          <a:p>
            <a:r>
              <a:rPr lang="he-IL" sz="2000" dirty="0">
                <a:latin typeface="Gisha" panose="020B0502040204020203" pitchFamily="34" charset="-79"/>
                <a:cs typeface="Gisha" panose="020B0502040204020203" pitchFamily="34" charset="-79"/>
              </a:rPr>
              <a:t>ילדים אינם נתפסים על פי רוב קולקטיב בפני עצמו,</a:t>
            </a:r>
            <a:r>
              <a:rPr lang="en-US" sz="2000" dirty="0">
                <a:latin typeface="Gisha" panose="020B0502040204020203" pitchFamily="34" charset="-79"/>
                <a:cs typeface="Gisha" panose="020B0502040204020203" pitchFamily="34" charset="-79"/>
              </a:rPr>
              <a:t> </a:t>
            </a:r>
            <a:r>
              <a:rPr lang="he-IL" sz="2000" dirty="0">
                <a:latin typeface="Gisha" panose="020B0502040204020203" pitchFamily="34" charset="-79"/>
                <a:cs typeface="Gisha" panose="020B0502040204020203" pitchFamily="34" charset="-79"/>
              </a:rPr>
              <a:t>אלא אינדיבידואלים המפוזרים בקבוצות אתניות, מגדריות וסוציו-אקונומיות</a:t>
            </a:r>
          </a:p>
        </p:txBody>
      </p:sp>
      <p:sp>
        <p:nvSpPr>
          <p:cNvPr id="4" name="תיבת טקסט 3">
            <a:extLst>
              <a:ext uri="{FF2B5EF4-FFF2-40B4-BE49-F238E27FC236}">
                <a16:creationId xmlns:a16="http://schemas.microsoft.com/office/drawing/2014/main" id="{91150589-E328-434F-6AB6-0C4779D7CC56}"/>
              </a:ext>
            </a:extLst>
          </p:cNvPr>
          <p:cNvSpPr txBox="1"/>
          <p:nvPr/>
        </p:nvSpPr>
        <p:spPr>
          <a:xfrm>
            <a:off x="6300216" y="3854183"/>
            <a:ext cx="4730716" cy="400110"/>
          </a:xfrm>
          <a:prstGeom prst="rect">
            <a:avLst/>
          </a:prstGeom>
          <a:noFill/>
        </p:spPr>
        <p:txBody>
          <a:bodyPr wrap="square" rtlCol="1">
            <a:spAutoFit/>
          </a:bodyPr>
          <a:lstStyle/>
          <a:p>
            <a:r>
              <a:rPr lang="he-IL" sz="2000" dirty="0">
                <a:latin typeface="Gisha" panose="020B0502040204020203" pitchFamily="34" charset="-79"/>
                <a:cs typeface="Gisha" panose="020B0502040204020203" pitchFamily="34" charset="-79"/>
              </a:rPr>
              <a:t>הילדים כבני אדם בהתהוות </a:t>
            </a:r>
            <a:r>
              <a:rPr lang="en-US" sz="2000" dirty="0">
                <a:latin typeface="Gisha" panose="020B0502040204020203" pitchFamily="34" charset="-79"/>
                <a:cs typeface="Gisha" panose="020B0502040204020203" pitchFamily="34" charset="-79"/>
              </a:rPr>
              <a:t>Well-becoming</a:t>
            </a:r>
          </a:p>
        </p:txBody>
      </p:sp>
      <p:sp>
        <p:nvSpPr>
          <p:cNvPr id="5" name="תיבת טקסט 10">
            <a:extLst>
              <a:ext uri="{FF2B5EF4-FFF2-40B4-BE49-F238E27FC236}">
                <a16:creationId xmlns:a16="http://schemas.microsoft.com/office/drawing/2014/main" id="{07EFD39F-3631-4F55-A37F-627A6D584349}"/>
              </a:ext>
            </a:extLst>
          </p:cNvPr>
          <p:cNvSpPr txBox="1"/>
          <p:nvPr/>
        </p:nvSpPr>
        <p:spPr>
          <a:xfrm>
            <a:off x="6748272" y="4585082"/>
            <a:ext cx="4282660" cy="707886"/>
          </a:xfrm>
          <a:prstGeom prst="rect">
            <a:avLst/>
          </a:prstGeom>
          <a:noFill/>
        </p:spPr>
        <p:txBody>
          <a:bodyPr wrap="square" rtlCol="1">
            <a:spAutoFit/>
          </a:bodyPr>
          <a:lstStyle/>
          <a:p>
            <a:r>
              <a:rPr lang="he-IL" sz="2000" dirty="0">
                <a:latin typeface="Gisha" panose="020B0502040204020203" pitchFamily="34" charset="-79"/>
                <a:cs typeface="Gisha" panose="020B0502040204020203" pitchFamily="34" charset="-79"/>
              </a:rPr>
              <a:t>חלק מאוכלוסיית הנשים / יוצאי אתיופיה / העניים בישראל</a:t>
            </a:r>
          </a:p>
        </p:txBody>
      </p:sp>
      <p:sp>
        <p:nvSpPr>
          <p:cNvPr id="6" name="אליפסה 5">
            <a:extLst>
              <a:ext uri="{FF2B5EF4-FFF2-40B4-BE49-F238E27FC236}">
                <a16:creationId xmlns:a16="http://schemas.microsoft.com/office/drawing/2014/main" id="{BC7E11CB-D064-2280-E087-34A12759C71A}"/>
              </a:ext>
            </a:extLst>
          </p:cNvPr>
          <p:cNvSpPr/>
          <p:nvPr/>
        </p:nvSpPr>
        <p:spPr>
          <a:xfrm>
            <a:off x="11146536" y="2724912"/>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1</a:t>
            </a:r>
          </a:p>
        </p:txBody>
      </p:sp>
      <p:sp>
        <p:nvSpPr>
          <p:cNvPr id="7" name="אליפסה 6">
            <a:extLst>
              <a:ext uri="{FF2B5EF4-FFF2-40B4-BE49-F238E27FC236}">
                <a16:creationId xmlns:a16="http://schemas.microsoft.com/office/drawing/2014/main" id="{BB3DFF18-5E00-E2C2-D5A3-7F88D87E68B0}"/>
              </a:ext>
            </a:extLst>
          </p:cNvPr>
          <p:cNvSpPr/>
          <p:nvPr/>
        </p:nvSpPr>
        <p:spPr>
          <a:xfrm>
            <a:off x="11146536" y="3853495"/>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2</a:t>
            </a:r>
          </a:p>
        </p:txBody>
      </p:sp>
      <p:sp>
        <p:nvSpPr>
          <p:cNvPr id="8" name="אליפסה 7">
            <a:extLst>
              <a:ext uri="{FF2B5EF4-FFF2-40B4-BE49-F238E27FC236}">
                <a16:creationId xmlns:a16="http://schemas.microsoft.com/office/drawing/2014/main" id="{059A87B0-20F8-E0D2-8C27-480D4A01D1A3}"/>
              </a:ext>
            </a:extLst>
          </p:cNvPr>
          <p:cNvSpPr/>
          <p:nvPr/>
        </p:nvSpPr>
        <p:spPr>
          <a:xfrm>
            <a:off x="11146536" y="4652894"/>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3</a:t>
            </a:r>
          </a:p>
        </p:txBody>
      </p:sp>
      <p:pic>
        <p:nvPicPr>
          <p:cNvPr id="9" name="תמונה 8" descr="תמונה שמכילה גופן, גרפיקה, עיצוב&#10;&#10;תוכן בינה מלאכותית גנרטיבית עשוי להיות שגוי.">
            <a:extLst>
              <a:ext uri="{FF2B5EF4-FFF2-40B4-BE49-F238E27FC236}">
                <a16:creationId xmlns:a16="http://schemas.microsoft.com/office/drawing/2014/main" id="{3EC40605-F5F7-4610-DB74-9C76B191D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272208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11369-B04A-DF31-BDE1-FDB36A4A0684}"/>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5AAEC843-D957-92B5-BF95-2C3A318D4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E7233D69-29B3-4A5E-6FB2-07FB91438B71}"/>
              </a:ext>
            </a:extLst>
          </p:cNvPr>
          <p:cNvSpPr txBox="1"/>
          <p:nvPr/>
        </p:nvSpPr>
        <p:spPr>
          <a:xfrm>
            <a:off x="7891272" y="1575153"/>
            <a:ext cx="3970948" cy="2554543"/>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האם מערכת רווחת הילד ידידותית לילדים נפגעי התעללות והזנחה?</a:t>
            </a:r>
          </a:p>
        </p:txBody>
      </p:sp>
      <p:pic>
        <p:nvPicPr>
          <p:cNvPr id="4" name="תמונה 3" descr="תמונה שמכילה גופן, גרפיקה, עיצוב&#10;&#10;תוכן בינה מלאכותית גנרטיבית עשוי להיות שגוי.">
            <a:extLst>
              <a:ext uri="{FF2B5EF4-FFF2-40B4-BE49-F238E27FC236}">
                <a16:creationId xmlns:a16="http://schemas.microsoft.com/office/drawing/2014/main" id="{EF52B4FA-BD4B-EF9A-3A52-E6A2F2470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1761457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6DD8F-B806-0BAD-0A28-B0DAA7424EBA}"/>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991A0AE0-3594-6422-5C46-EE6A39D6D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308"/>
            <a:ext cx="12192000" cy="6858000"/>
          </a:xfrm>
          <a:prstGeom prst="rect">
            <a:avLst/>
          </a:prstGeom>
        </p:spPr>
      </p:pic>
      <p:sp>
        <p:nvSpPr>
          <p:cNvPr id="2" name="TextBox 6">
            <a:extLst>
              <a:ext uri="{FF2B5EF4-FFF2-40B4-BE49-F238E27FC236}">
                <a16:creationId xmlns:a16="http://schemas.microsoft.com/office/drawing/2014/main" id="{19606399-6F2A-C7C8-06E1-2FF2F90D5A46}"/>
              </a:ext>
            </a:extLst>
          </p:cNvPr>
          <p:cNvSpPr txBox="1"/>
          <p:nvPr/>
        </p:nvSpPr>
        <p:spPr>
          <a:xfrm>
            <a:off x="7891272" y="1575153"/>
            <a:ext cx="3970948" cy="1323437"/>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זכות הילד להגנה – </a:t>
            </a:r>
            <a:r>
              <a:rPr lang="he-IL" sz="4000" b="1" dirty="0">
                <a:latin typeface="Calibri" panose="020F0502020204030204" pitchFamily="34" charset="0"/>
                <a:ea typeface="Calibri" panose="020F0502020204030204" pitchFamily="34" charset="0"/>
                <a:cs typeface="Calibri" panose="020F0502020204030204" pitchFamily="34" charset="0"/>
              </a:rPr>
              <a:t>האומנם?</a:t>
            </a:r>
          </a:p>
        </p:txBody>
      </p:sp>
      <p:sp>
        <p:nvSpPr>
          <p:cNvPr id="3" name="Text Placeholder 2">
            <a:extLst>
              <a:ext uri="{FF2B5EF4-FFF2-40B4-BE49-F238E27FC236}">
                <a16:creationId xmlns:a16="http://schemas.microsoft.com/office/drawing/2014/main" id="{4CEA7C8D-3E0C-5A4D-7800-71074F4D3D6E}"/>
              </a:ext>
            </a:extLst>
          </p:cNvPr>
          <p:cNvSpPr txBox="1">
            <a:spLocks/>
          </p:cNvSpPr>
          <p:nvPr/>
        </p:nvSpPr>
        <p:spPr>
          <a:xfrm>
            <a:off x="8391302" y="3150221"/>
            <a:ext cx="2883727" cy="378645"/>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1598" algn="r"/>
            <a:endParaRPr lang="he-IL"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2">
            <a:extLst>
              <a:ext uri="{FF2B5EF4-FFF2-40B4-BE49-F238E27FC236}">
                <a16:creationId xmlns:a16="http://schemas.microsoft.com/office/drawing/2014/main" id="{5D5452A0-D6C2-0E50-F61E-3977991D3B07}"/>
              </a:ext>
            </a:extLst>
          </p:cNvPr>
          <p:cNvSpPr txBox="1">
            <a:spLocks/>
          </p:cNvSpPr>
          <p:nvPr/>
        </p:nvSpPr>
        <p:spPr>
          <a:xfrm>
            <a:off x="8391302" y="3198138"/>
            <a:ext cx="2883727" cy="378645"/>
          </a:xfrm>
          <a:prstGeom prst="rect">
            <a:avLst/>
          </a:prstGeom>
        </p:spPr>
        <p:txBody>
          <a:bodyPr spcFirstLastPara="1" vert="horz" wrap="square" lIns="0" tIns="0" rIns="0" bIns="0" rtlCol="1" anchor="t" anchorCtr="0">
            <a:noAutofit/>
          </a:bodyPr>
          <a:lstStyle>
            <a:lvl1pPr marL="609585" lvl="0" indent="-507987" algn="r" defTabSz="914400" rtl="0" eaLnBrk="1" latinLnBrk="0" hangingPunct="1">
              <a:lnSpc>
                <a:spcPct val="90000"/>
              </a:lnSpc>
              <a:spcBef>
                <a:spcPts val="800"/>
              </a:spcBef>
              <a:spcAft>
                <a:spcPts val="0"/>
              </a:spcAft>
              <a:buSzPts val="2400"/>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219170" lvl="1" indent="-507987" algn="r" defTabSz="914400" rtl="0" eaLnBrk="1" latinLnBrk="0" hangingPunct="1">
              <a:lnSpc>
                <a:spcPct val="90000"/>
              </a:lnSpc>
              <a:spcBef>
                <a:spcPts val="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r" defTabSz="914400" rtl="0" eaLnBrk="1" latinLnBrk="0" hangingPunct="1">
              <a:lnSpc>
                <a:spcPct val="90000"/>
              </a:lnSpc>
              <a:spcBef>
                <a:spcPts val="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dirty="0"/>
              <a:t>סוגי התעללות "מושתקים" – למשל התעללות רגשית בילדים </a:t>
            </a:r>
          </a:p>
        </p:txBody>
      </p:sp>
      <p:sp>
        <p:nvSpPr>
          <p:cNvPr id="7" name="Text Placeholder 2">
            <a:extLst>
              <a:ext uri="{FF2B5EF4-FFF2-40B4-BE49-F238E27FC236}">
                <a16:creationId xmlns:a16="http://schemas.microsoft.com/office/drawing/2014/main" id="{CD68A00F-E742-274C-B500-6E3F91C669B8}"/>
              </a:ext>
            </a:extLst>
          </p:cNvPr>
          <p:cNvSpPr txBox="1">
            <a:spLocks/>
          </p:cNvSpPr>
          <p:nvPr/>
        </p:nvSpPr>
        <p:spPr>
          <a:xfrm>
            <a:off x="8522208" y="4145831"/>
            <a:ext cx="2752820" cy="378645"/>
          </a:xfrm>
          <a:prstGeom prst="rect">
            <a:avLst/>
          </a:prstGeom>
        </p:spPr>
        <p:txBody>
          <a:bodyPr spcFirstLastPara="1" vert="horz" wrap="square" lIns="0" tIns="0" rIns="0" bIns="0" rtlCol="1" anchor="t" anchorCtr="0">
            <a:noAutofit/>
          </a:bodyPr>
          <a:lstStyle>
            <a:lvl1pPr marL="609585" lvl="0" indent="-507987" algn="r" defTabSz="914400" rtl="0" eaLnBrk="1" latinLnBrk="0" hangingPunct="1">
              <a:lnSpc>
                <a:spcPct val="90000"/>
              </a:lnSpc>
              <a:spcBef>
                <a:spcPts val="800"/>
              </a:spcBef>
              <a:spcAft>
                <a:spcPts val="0"/>
              </a:spcAft>
              <a:buSzPts val="2400"/>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219170" lvl="1" indent="-507987" algn="r" defTabSz="914400" rtl="0" eaLnBrk="1" latinLnBrk="0" hangingPunct="1">
              <a:lnSpc>
                <a:spcPct val="90000"/>
              </a:lnSpc>
              <a:spcBef>
                <a:spcPts val="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r" defTabSz="914400" rtl="0" eaLnBrk="1" latinLnBrk="0" hangingPunct="1">
              <a:lnSpc>
                <a:spcPct val="90000"/>
              </a:lnSpc>
              <a:spcBef>
                <a:spcPts val="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9pPr>
          </a:lstStyle>
          <a:p>
            <a:pPr marL="0" indent="0" rtl="1">
              <a:buNone/>
            </a:pPr>
            <a:r>
              <a:rPr lang="he-IL" sz="2000" dirty="0"/>
              <a:t>קבוצות ייחודיות באוכלוסיית הילדים - התעללות, ניצול ופגיעה בילדים ובני נוער </a:t>
            </a:r>
            <a:r>
              <a:rPr lang="he-IL" sz="2000" dirty="0" err="1"/>
              <a:t>להט"בק</a:t>
            </a:r>
            <a:endParaRPr lang="he-IL" sz="2000" dirty="0"/>
          </a:p>
        </p:txBody>
      </p:sp>
      <p:sp>
        <p:nvSpPr>
          <p:cNvPr id="8" name="Text Placeholder 2">
            <a:extLst>
              <a:ext uri="{FF2B5EF4-FFF2-40B4-BE49-F238E27FC236}">
                <a16:creationId xmlns:a16="http://schemas.microsoft.com/office/drawing/2014/main" id="{BB0369C4-551D-E35D-DA54-B9AD76B2697C}"/>
              </a:ext>
            </a:extLst>
          </p:cNvPr>
          <p:cNvSpPr txBox="1">
            <a:spLocks/>
          </p:cNvSpPr>
          <p:nvPr/>
        </p:nvSpPr>
        <p:spPr>
          <a:xfrm>
            <a:off x="9003378" y="5472169"/>
            <a:ext cx="2387060" cy="378645"/>
          </a:xfrm>
          <a:prstGeom prst="rect">
            <a:avLst/>
          </a:prstGeom>
        </p:spPr>
        <p:txBody>
          <a:bodyPr spcFirstLastPara="1" vert="horz" wrap="square" lIns="0" tIns="0" rIns="0" bIns="0" rtlCol="1" anchor="t" anchorCtr="0">
            <a:noAutofit/>
          </a:bodyPr>
          <a:lstStyle>
            <a:lvl1pPr marL="609585" lvl="0" indent="-507987" algn="r" defTabSz="914400" rtl="0" eaLnBrk="1" latinLnBrk="0" hangingPunct="1">
              <a:lnSpc>
                <a:spcPct val="90000"/>
              </a:lnSpc>
              <a:spcBef>
                <a:spcPts val="800"/>
              </a:spcBef>
              <a:spcAft>
                <a:spcPts val="0"/>
              </a:spcAft>
              <a:buSzPts val="2400"/>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219170" lvl="1" indent="-507987" algn="r" defTabSz="914400" rtl="0" eaLnBrk="1" latinLnBrk="0" hangingPunct="1">
              <a:lnSpc>
                <a:spcPct val="90000"/>
              </a:lnSpc>
              <a:spcBef>
                <a:spcPts val="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r" defTabSz="914400" rtl="0" eaLnBrk="1" latinLnBrk="0" hangingPunct="1">
              <a:lnSpc>
                <a:spcPct val="90000"/>
              </a:lnSpc>
              <a:spcBef>
                <a:spcPts val="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r" defTabSz="914400" rtl="0" eaLnBrk="1" latinLnBrk="0" hangingPunct="1">
              <a:lnSpc>
                <a:spcPct val="9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dirty="0"/>
              <a:t>התעללות בילדים במרחבים "חדשים"</a:t>
            </a:r>
          </a:p>
        </p:txBody>
      </p:sp>
      <p:sp>
        <p:nvSpPr>
          <p:cNvPr id="9" name="אליפסה 8">
            <a:extLst>
              <a:ext uri="{FF2B5EF4-FFF2-40B4-BE49-F238E27FC236}">
                <a16:creationId xmlns:a16="http://schemas.microsoft.com/office/drawing/2014/main" id="{35F98D88-FC6D-7E7E-B6EA-C7EA33C13990}"/>
              </a:ext>
            </a:extLst>
          </p:cNvPr>
          <p:cNvSpPr/>
          <p:nvPr/>
        </p:nvSpPr>
        <p:spPr>
          <a:xfrm>
            <a:off x="11483742" y="3262062"/>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1</a:t>
            </a:r>
          </a:p>
        </p:txBody>
      </p:sp>
      <p:sp>
        <p:nvSpPr>
          <p:cNvPr id="10" name="אליפסה 9">
            <a:extLst>
              <a:ext uri="{FF2B5EF4-FFF2-40B4-BE49-F238E27FC236}">
                <a16:creationId xmlns:a16="http://schemas.microsoft.com/office/drawing/2014/main" id="{C0555538-D038-0A00-7481-D95E0292F666}"/>
              </a:ext>
            </a:extLst>
          </p:cNvPr>
          <p:cNvSpPr/>
          <p:nvPr/>
        </p:nvSpPr>
        <p:spPr>
          <a:xfrm>
            <a:off x="11462734" y="4287628"/>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2</a:t>
            </a:r>
          </a:p>
        </p:txBody>
      </p:sp>
      <p:sp>
        <p:nvSpPr>
          <p:cNvPr id="11" name="אליפסה 10">
            <a:extLst>
              <a:ext uri="{FF2B5EF4-FFF2-40B4-BE49-F238E27FC236}">
                <a16:creationId xmlns:a16="http://schemas.microsoft.com/office/drawing/2014/main" id="{59BFB3F3-7037-9726-EA63-275E153E7B74}"/>
              </a:ext>
            </a:extLst>
          </p:cNvPr>
          <p:cNvSpPr/>
          <p:nvPr/>
        </p:nvSpPr>
        <p:spPr>
          <a:xfrm>
            <a:off x="11533036" y="5556138"/>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3</a:t>
            </a:r>
          </a:p>
        </p:txBody>
      </p:sp>
      <p:pic>
        <p:nvPicPr>
          <p:cNvPr id="13" name="תמונה 12" descr="תמונה שמכילה גופן, גרפיקה, עיצוב&#10;&#10;תוכן בינה מלאכותית גנרטיבית עשוי להיות שגוי.">
            <a:extLst>
              <a:ext uri="{FF2B5EF4-FFF2-40B4-BE49-F238E27FC236}">
                <a16:creationId xmlns:a16="http://schemas.microsoft.com/office/drawing/2014/main" id="{2C3B4BE2-EF1C-B75C-449C-40BEE4B284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2400104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AA902C4A-0C37-7BC5-967C-9463D84EA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תמונה 24" descr="תמונה שמכילה ספרה, כדוק, אומנות, גלובוס&#10;&#10;תוכן בינה מלאכותית גנרטיבית עשוי להיות שגוי.">
            <a:extLst>
              <a:ext uri="{FF2B5EF4-FFF2-40B4-BE49-F238E27FC236}">
                <a16:creationId xmlns:a16="http://schemas.microsoft.com/office/drawing/2014/main" id="{57BADB33-D88B-B200-B5A1-027AFA566F16}"/>
              </a:ext>
            </a:extLst>
          </p:cNvPr>
          <p:cNvPicPr>
            <a:picLocks noChangeAspect="1"/>
          </p:cNvPicPr>
          <p:nvPr/>
        </p:nvPicPr>
        <p:blipFill>
          <a:blip r:embed="rId3">
            <a:extLst>
              <a:ext uri="{28A0092B-C50C-407E-A947-70E740481C1C}">
                <a14:useLocalDpi xmlns:a14="http://schemas.microsoft.com/office/drawing/2010/main" val="0"/>
              </a:ext>
            </a:extLst>
          </a:blip>
          <a:srcRect r="62734"/>
          <a:stretch>
            <a:fillRect/>
          </a:stretch>
        </p:blipFill>
        <p:spPr>
          <a:xfrm>
            <a:off x="476250" y="0"/>
            <a:ext cx="4543425" cy="6858000"/>
          </a:xfrm>
          <a:prstGeom prst="rect">
            <a:avLst/>
          </a:prstGeom>
        </p:spPr>
      </p:pic>
      <p:sp>
        <p:nvSpPr>
          <p:cNvPr id="15" name="TextBox 6">
            <a:extLst>
              <a:ext uri="{FF2B5EF4-FFF2-40B4-BE49-F238E27FC236}">
                <a16:creationId xmlns:a16="http://schemas.microsoft.com/office/drawing/2014/main" id="{05C97954-4966-AF17-6127-773C7773889B}"/>
              </a:ext>
            </a:extLst>
          </p:cNvPr>
          <p:cNvSpPr txBox="1"/>
          <p:nvPr/>
        </p:nvSpPr>
        <p:spPr>
          <a:xfrm>
            <a:off x="7581900" y="1961401"/>
            <a:ext cx="4283903" cy="1138769"/>
          </a:xfrm>
          <a:prstGeom prst="rect">
            <a:avLst/>
          </a:prstGeom>
          <a:noFill/>
        </p:spPr>
        <p:txBody>
          <a:bodyPr wrap="square" lIns="121917" tIns="60958" rIns="121917" bIns="60958" rtlCol="1">
            <a:spAutoFit/>
          </a:bodyPr>
          <a:lstStyle/>
          <a:p>
            <a:r>
              <a:rPr lang="he-IL" sz="6600" dirty="0">
                <a:latin typeface="Calibri" panose="020F0502020204030204" pitchFamily="34" charset="0"/>
                <a:ea typeface="Calibri" panose="020F0502020204030204" pitchFamily="34" charset="0"/>
                <a:cs typeface="Calibri" panose="020F0502020204030204" pitchFamily="34" charset="0"/>
              </a:rPr>
              <a:t>תודה רבה</a:t>
            </a:r>
          </a:p>
        </p:txBody>
      </p:sp>
      <p:sp>
        <p:nvSpPr>
          <p:cNvPr id="17" name="TextBox 6">
            <a:extLst>
              <a:ext uri="{FF2B5EF4-FFF2-40B4-BE49-F238E27FC236}">
                <a16:creationId xmlns:a16="http://schemas.microsoft.com/office/drawing/2014/main" id="{13664E58-5528-234F-5708-6CD87AEEA185}"/>
              </a:ext>
            </a:extLst>
          </p:cNvPr>
          <p:cNvSpPr txBox="1"/>
          <p:nvPr/>
        </p:nvSpPr>
        <p:spPr>
          <a:xfrm>
            <a:off x="5829299" y="3700445"/>
            <a:ext cx="6036504" cy="861770"/>
          </a:xfrm>
          <a:prstGeom prst="rect">
            <a:avLst/>
          </a:prstGeom>
          <a:noFill/>
        </p:spPr>
        <p:txBody>
          <a:bodyPr wrap="square" lIns="121917" tIns="60958" rIns="121917" bIns="60958" rtlCol="1">
            <a:spAutoFit/>
          </a:bodyPr>
          <a:lstStyle/>
          <a:p>
            <a:r>
              <a:rPr lang="he-IL" sz="2400" b="1" dirty="0">
                <a:solidFill>
                  <a:srgbClr val="1F44A0"/>
                </a:solidFill>
                <a:latin typeface="Calibri" panose="020F0502020204030204" pitchFamily="34" charset="0"/>
                <a:ea typeface="Calibri" panose="020F0502020204030204" pitchFamily="34" charset="0"/>
                <a:cs typeface="Calibri" panose="020F0502020204030204" pitchFamily="34" charset="0"/>
              </a:rPr>
              <a:t>עו"ד עפרה בן מאיר</a:t>
            </a:r>
            <a:r>
              <a:rPr lang="he-IL" sz="2400" dirty="0">
                <a:latin typeface="Calibri" panose="020F0502020204030204" pitchFamily="34" charset="0"/>
                <a:ea typeface="Calibri" panose="020F0502020204030204" pitchFamily="34" charset="0"/>
                <a:cs typeface="Calibri" panose="020F0502020204030204" pitchFamily="34" charset="0"/>
              </a:rPr>
              <a:t>, מנהלת קמפוס חרוב לילדים; ראש תחום חוק ומשפט, מכון חרוב</a:t>
            </a:r>
          </a:p>
        </p:txBody>
      </p:sp>
      <p:sp>
        <p:nvSpPr>
          <p:cNvPr id="23" name="TextBox 6">
            <a:extLst>
              <a:ext uri="{FF2B5EF4-FFF2-40B4-BE49-F238E27FC236}">
                <a16:creationId xmlns:a16="http://schemas.microsoft.com/office/drawing/2014/main" id="{287AA231-22BC-8A66-972D-E7888ED4CFE5}"/>
              </a:ext>
            </a:extLst>
          </p:cNvPr>
          <p:cNvSpPr txBox="1"/>
          <p:nvPr/>
        </p:nvSpPr>
        <p:spPr>
          <a:xfrm>
            <a:off x="5829299" y="4741302"/>
            <a:ext cx="6036504" cy="492438"/>
          </a:xfrm>
          <a:prstGeom prst="rect">
            <a:avLst/>
          </a:prstGeom>
          <a:noFill/>
        </p:spPr>
        <p:txBody>
          <a:bodyPr wrap="square" lIns="121917" tIns="60958" rIns="121917" bIns="60958" rtlCol="1">
            <a:spAutoFit/>
          </a:bodyPr>
          <a:lstStyle/>
          <a:p>
            <a:r>
              <a:rPr lang="he-IL" sz="2400" b="1" dirty="0">
                <a:solidFill>
                  <a:srgbClr val="1F44A0"/>
                </a:solidFill>
                <a:latin typeface="Calibri" panose="020F0502020204030204" pitchFamily="34" charset="0"/>
                <a:ea typeface="Calibri" panose="020F0502020204030204" pitchFamily="34" charset="0"/>
                <a:cs typeface="Calibri" panose="020F0502020204030204" pitchFamily="34" charset="0"/>
              </a:rPr>
              <a:t>ד"ר חניתה קושר</a:t>
            </a:r>
            <a:r>
              <a:rPr lang="he-IL" sz="2400" dirty="0">
                <a:latin typeface="Calibri" panose="020F0502020204030204" pitchFamily="34" charset="0"/>
                <a:ea typeface="Calibri" panose="020F0502020204030204" pitchFamily="34" charset="0"/>
                <a:cs typeface="Calibri" panose="020F0502020204030204" pitchFamily="34" charset="0"/>
              </a:rPr>
              <a:t>, ראש אגף פיתוח ידע, מכון חרוב</a:t>
            </a:r>
          </a:p>
        </p:txBody>
      </p:sp>
      <p:pic>
        <p:nvPicPr>
          <p:cNvPr id="29" name="תמונה 28" descr="תמונה שמכילה גופן, גרפיקה, עיצוב&#10;&#10;תוכן בינה מלאכותית גנרטיבית עשוי להיות שגוי.">
            <a:extLst>
              <a:ext uri="{FF2B5EF4-FFF2-40B4-BE49-F238E27FC236}">
                <a16:creationId xmlns:a16="http://schemas.microsoft.com/office/drawing/2014/main" id="{90C27C19-EE4E-26F3-7218-0EED798BE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064" y="337142"/>
            <a:ext cx="1940525" cy="692220"/>
          </a:xfrm>
          <a:prstGeom prst="rect">
            <a:avLst/>
          </a:prstGeom>
        </p:spPr>
      </p:pic>
    </p:spTree>
    <p:extLst>
      <p:ext uri="{BB962C8B-B14F-4D97-AF65-F5344CB8AC3E}">
        <p14:creationId xmlns:p14="http://schemas.microsoft.com/office/powerpoint/2010/main" val="266642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11262-8924-392D-5366-F92C1FB8E889}"/>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F3A33E77-0C36-5230-8131-E432115C3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6">
            <a:extLst>
              <a:ext uri="{FF2B5EF4-FFF2-40B4-BE49-F238E27FC236}">
                <a16:creationId xmlns:a16="http://schemas.microsoft.com/office/drawing/2014/main" id="{9ED1EAAE-25A3-EA38-3025-E65725DF28A1}"/>
              </a:ext>
            </a:extLst>
          </p:cNvPr>
          <p:cNvSpPr txBox="1"/>
          <p:nvPr/>
        </p:nvSpPr>
        <p:spPr>
          <a:xfrm>
            <a:off x="5632704" y="1575153"/>
            <a:ext cx="6229516" cy="707884"/>
          </a:xfrm>
          <a:prstGeom prst="rect">
            <a:avLst/>
          </a:prstGeom>
          <a:noFill/>
        </p:spPr>
        <p:txBody>
          <a:bodyPr wrap="square" lIns="91438" tIns="45719" rIns="91438" bIns="45719" rtlCol="1">
            <a:spAutoFit/>
          </a:bodyPr>
          <a:lstStyle/>
          <a:p>
            <a:pPr algn="r" rtl="1"/>
            <a:r>
              <a:rPr lang="he-IL" sz="4000" dirty="0">
                <a:latin typeface="Calibri" panose="020F0502020204030204" pitchFamily="34" charset="0"/>
                <a:ea typeface="Calibri" panose="020F0502020204030204" pitchFamily="34" charset="0"/>
                <a:cs typeface="Calibri" panose="020F0502020204030204" pitchFamily="34" charset="0"/>
              </a:rPr>
              <a:t>הסוציולוגיה החדשה של הילדות</a:t>
            </a:r>
          </a:p>
        </p:txBody>
      </p:sp>
      <p:sp>
        <p:nvSpPr>
          <p:cNvPr id="9" name="תיבת טקסט 8">
            <a:extLst>
              <a:ext uri="{FF2B5EF4-FFF2-40B4-BE49-F238E27FC236}">
                <a16:creationId xmlns:a16="http://schemas.microsoft.com/office/drawing/2014/main" id="{EF149918-0861-E433-9BF8-279BCBD5EF14}"/>
              </a:ext>
            </a:extLst>
          </p:cNvPr>
          <p:cNvSpPr txBox="1"/>
          <p:nvPr/>
        </p:nvSpPr>
        <p:spPr>
          <a:xfrm>
            <a:off x="7406640" y="2465972"/>
            <a:ext cx="3450750" cy="1015663"/>
          </a:xfrm>
          <a:prstGeom prst="rect">
            <a:avLst/>
          </a:prstGeom>
          <a:noFill/>
        </p:spPr>
        <p:txBody>
          <a:bodyPr wrap="square" rtlCol="1">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תקופה בעלת ערך עצמאי, לא הכנה לבגרות. תקופה זמנית אבל קטגוריה חברתית בעלת קביעות.</a:t>
            </a:r>
          </a:p>
        </p:txBody>
      </p:sp>
      <p:sp>
        <p:nvSpPr>
          <p:cNvPr id="10" name="תיבת טקסט 9">
            <a:extLst>
              <a:ext uri="{FF2B5EF4-FFF2-40B4-BE49-F238E27FC236}">
                <a16:creationId xmlns:a16="http://schemas.microsoft.com/office/drawing/2014/main" id="{D5F1ED7C-092F-5167-702E-1EF03CEEF4CE}"/>
              </a:ext>
            </a:extLst>
          </p:cNvPr>
          <p:cNvSpPr txBox="1"/>
          <p:nvPr/>
        </p:nvSpPr>
        <p:spPr>
          <a:xfrm>
            <a:off x="7809390" y="3751259"/>
            <a:ext cx="3048000" cy="707886"/>
          </a:xfrm>
          <a:prstGeom prst="rect">
            <a:avLst/>
          </a:prstGeom>
          <a:noFill/>
        </p:spPr>
        <p:txBody>
          <a:bodyPr wrap="square" rtlCol="1">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לא עוסקת באינדיבידואלים </a:t>
            </a:r>
          </a:p>
          <a:p>
            <a:r>
              <a:rPr lang="he-IL" sz="2000" dirty="0">
                <a:latin typeface="Calibri" panose="020F0502020204030204" pitchFamily="34" charset="0"/>
                <a:ea typeface="Calibri" panose="020F0502020204030204" pitchFamily="34" charset="0"/>
                <a:cs typeface="Calibri" panose="020F0502020204030204" pitchFamily="34" charset="0"/>
              </a:rPr>
              <a:t>אלא בקבוצה קולקטיבית.</a:t>
            </a:r>
            <a:endParaRPr lang="he-IL" sz="1400" dirty="0">
              <a:latin typeface="Calibri" panose="020F0502020204030204" pitchFamily="34" charset="0"/>
              <a:ea typeface="Calibri" panose="020F0502020204030204" pitchFamily="34" charset="0"/>
              <a:cs typeface="Calibri" panose="020F0502020204030204" pitchFamily="34" charset="0"/>
            </a:endParaRPr>
          </a:p>
        </p:txBody>
      </p:sp>
      <p:sp>
        <p:nvSpPr>
          <p:cNvPr id="11" name="תיבת טקסט 10">
            <a:extLst>
              <a:ext uri="{FF2B5EF4-FFF2-40B4-BE49-F238E27FC236}">
                <a16:creationId xmlns:a16="http://schemas.microsoft.com/office/drawing/2014/main" id="{80486B51-FBAA-7708-3F89-6596FA905D8C}"/>
              </a:ext>
            </a:extLst>
          </p:cNvPr>
          <p:cNvSpPr txBox="1"/>
          <p:nvPr/>
        </p:nvSpPr>
        <p:spPr>
          <a:xfrm>
            <a:off x="7498080" y="4708152"/>
            <a:ext cx="3359310" cy="1231106"/>
          </a:xfrm>
          <a:prstGeom prst="rect">
            <a:avLst/>
          </a:prstGeom>
          <a:noFill/>
        </p:spPr>
        <p:txBody>
          <a:bodyPr wrap="square" rtlCol="1">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ילדים וילדות הם חלק מן החברה, שחקנים חברתיים, יוצרים תורמים ומפיקים כבר בהווה- </a:t>
            </a:r>
            <a:r>
              <a:rPr lang="en-US" sz="2000" dirty="0">
                <a:latin typeface="Calibri" panose="020F0502020204030204" pitchFamily="34" charset="0"/>
                <a:ea typeface="Calibri" panose="020F0502020204030204" pitchFamily="34" charset="0"/>
                <a:cs typeface="Calibri" panose="020F0502020204030204" pitchFamily="34" charset="0"/>
              </a:rPr>
              <a:t>well-being</a:t>
            </a:r>
            <a:r>
              <a:rPr lang="he-IL"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he-IL" sz="1400" dirty="0">
              <a:latin typeface="Calibri" panose="020F0502020204030204" pitchFamily="34" charset="0"/>
              <a:ea typeface="Calibri" panose="020F0502020204030204" pitchFamily="34" charset="0"/>
              <a:cs typeface="Calibri" panose="020F0502020204030204" pitchFamily="34" charset="0"/>
            </a:endParaRPr>
          </a:p>
        </p:txBody>
      </p:sp>
      <p:pic>
        <p:nvPicPr>
          <p:cNvPr id="14" name="גרפיקה 13" descr="תלמיד בית ספר קו מיתאר">
            <a:extLst>
              <a:ext uri="{FF2B5EF4-FFF2-40B4-BE49-F238E27FC236}">
                <a16:creationId xmlns:a16="http://schemas.microsoft.com/office/drawing/2014/main" id="{F0DCC6E0-E3EE-319D-A7A1-59792DB06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47107" y="3756936"/>
            <a:ext cx="555565" cy="555565"/>
          </a:xfrm>
          <a:prstGeom prst="rect">
            <a:avLst/>
          </a:prstGeom>
        </p:spPr>
      </p:pic>
      <p:pic>
        <p:nvPicPr>
          <p:cNvPr id="16" name="גרפיקה 15" descr="ילדים קו מיתאר">
            <a:extLst>
              <a:ext uri="{FF2B5EF4-FFF2-40B4-BE49-F238E27FC236}">
                <a16:creationId xmlns:a16="http://schemas.microsoft.com/office/drawing/2014/main" id="{11704E55-B7F3-10BF-1808-0F57069551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0641" y="4800600"/>
            <a:ext cx="914400" cy="914400"/>
          </a:xfrm>
          <a:prstGeom prst="rect">
            <a:avLst/>
          </a:prstGeom>
        </p:spPr>
      </p:pic>
      <p:pic>
        <p:nvPicPr>
          <p:cNvPr id="19" name="גרפיקה 18" descr="תלמידת בית ספר קו מיתאר">
            <a:extLst>
              <a:ext uri="{FF2B5EF4-FFF2-40B4-BE49-F238E27FC236}">
                <a16:creationId xmlns:a16="http://schemas.microsoft.com/office/drawing/2014/main" id="{7E162074-54ED-2BBE-E9FE-6BA85DED8A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49478" y="3751259"/>
            <a:ext cx="555565" cy="555565"/>
          </a:xfrm>
          <a:prstGeom prst="rect">
            <a:avLst/>
          </a:prstGeom>
        </p:spPr>
      </p:pic>
      <p:pic>
        <p:nvPicPr>
          <p:cNvPr id="24" name="גרפיקה 23" descr="ילד עם בלון קו מיתאר">
            <a:extLst>
              <a:ext uri="{FF2B5EF4-FFF2-40B4-BE49-F238E27FC236}">
                <a16:creationId xmlns:a16="http://schemas.microsoft.com/office/drawing/2014/main" id="{D75C5FCB-99ED-CC19-BB22-DE4D040DAC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47107" y="2408484"/>
            <a:ext cx="914400" cy="914400"/>
          </a:xfrm>
          <a:prstGeom prst="rect">
            <a:avLst/>
          </a:prstGeom>
        </p:spPr>
      </p:pic>
      <p:pic>
        <p:nvPicPr>
          <p:cNvPr id="25" name="תמונה 24" descr="תמונה שמכילה גופן, גרפיקה, עיצוב&#10;&#10;תוכן בינה מלאכותית גנרטיבית עשוי להיות שגוי.">
            <a:extLst>
              <a:ext uri="{FF2B5EF4-FFF2-40B4-BE49-F238E27FC236}">
                <a16:creationId xmlns:a16="http://schemas.microsoft.com/office/drawing/2014/main" id="{55A94399-15FE-75DF-21CF-E7ABA4BBD1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370575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0D691-D107-F97D-E6F7-0DC9C18C45E8}"/>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E5FC265F-1022-29EF-7D7B-581A9C1BE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תיבת טקסט 8">
            <a:extLst>
              <a:ext uri="{FF2B5EF4-FFF2-40B4-BE49-F238E27FC236}">
                <a16:creationId xmlns:a16="http://schemas.microsoft.com/office/drawing/2014/main" id="{612BFC54-61C6-ACF5-67FF-C9F74E371BB3}"/>
              </a:ext>
            </a:extLst>
          </p:cNvPr>
          <p:cNvSpPr txBox="1"/>
          <p:nvPr/>
        </p:nvSpPr>
        <p:spPr>
          <a:xfrm>
            <a:off x="5864562" y="2050042"/>
            <a:ext cx="5800554" cy="2246769"/>
          </a:xfrm>
          <a:prstGeom prst="rect">
            <a:avLst/>
          </a:prstGeom>
          <a:noFill/>
        </p:spPr>
        <p:txBody>
          <a:bodyPr wrap="square" rtlCol="1">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מתחת לתלבושת אחידה דופקים מאה לבבות שונים, </a:t>
            </a:r>
            <a:br>
              <a:rPr lang="he-IL" sz="2000" dirty="0">
                <a:latin typeface="Calibri" panose="020F0502020204030204" pitchFamily="34" charset="0"/>
                <a:ea typeface="Calibri" panose="020F0502020204030204" pitchFamily="34" charset="0"/>
                <a:cs typeface="Calibri" panose="020F0502020204030204" pitchFamily="34" charset="0"/>
              </a:rPr>
            </a:br>
            <a:r>
              <a:rPr lang="he-IL" sz="2000" dirty="0">
                <a:latin typeface="Calibri" panose="020F0502020204030204" pitchFamily="34" charset="0"/>
                <a:ea typeface="Calibri" panose="020F0502020204030204" pitchFamily="34" charset="0"/>
                <a:cs typeface="Calibri" panose="020F0502020204030204" pitchFamily="34" charset="0"/>
              </a:rPr>
              <a:t>וכל אחד מהם – קושי אחר, עבודה אחרת, דאגה וחשש אחרים. </a:t>
            </a:r>
            <a:br>
              <a:rPr lang="he-IL" sz="2000" dirty="0">
                <a:latin typeface="Calibri" panose="020F0502020204030204" pitchFamily="34" charset="0"/>
                <a:ea typeface="Calibri" panose="020F0502020204030204" pitchFamily="34" charset="0"/>
                <a:cs typeface="Calibri" panose="020F0502020204030204" pitchFamily="34" charset="0"/>
              </a:rPr>
            </a:br>
            <a:r>
              <a:rPr lang="he-IL" sz="2000" dirty="0">
                <a:latin typeface="Calibri" panose="020F0502020204030204" pitchFamily="34" charset="0"/>
                <a:ea typeface="Calibri" panose="020F0502020204030204" pitchFamily="34" charset="0"/>
                <a:cs typeface="Calibri" panose="020F0502020204030204" pitchFamily="34" charset="0"/>
              </a:rPr>
              <a:t>מאה ילדים – מאה אנשים, אשר לא 'אי פעם',</a:t>
            </a:r>
            <a:br>
              <a:rPr lang="he-IL" sz="2000" dirty="0">
                <a:latin typeface="Calibri" panose="020F0502020204030204" pitchFamily="34" charset="0"/>
                <a:ea typeface="Calibri" panose="020F0502020204030204" pitchFamily="34" charset="0"/>
                <a:cs typeface="Calibri" panose="020F0502020204030204" pitchFamily="34" charset="0"/>
              </a:rPr>
            </a:br>
            <a:r>
              <a:rPr lang="he-IL" sz="2000" dirty="0">
                <a:latin typeface="Calibri" panose="020F0502020204030204" pitchFamily="34" charset="0"/>
                <a:ea typeface="Calibri" panose="020F0502020204030204" pitchFamily="34" charset="0"/>
                <a:cs typeface="Calibri" panose="020F0502020204030204" pitchFamily="34" charset="0"/>
              </a:rPr>
              <a:t>לא 'עדיין לא', לא 'מחר', אלא כבר...עכשיו... היום</a:t>
            </a:r>
            <a:br>
              <a:rPr lang="he-IL" sz="2000" dirty="0">
                <a:latin typeface="Calibri" panose="020F0502020204030204" pitchFamily="34" charset="0"/>
                <a:ea typeface="Calibri" panose="020F0502020204030204" pitchFamily="34" charset="0"/>
                <a:cs typeface="Calibri" panose="020F0502020204030204" pitchFamily="34" charset="0"/>
              </a:rPr>
            </a:br>
            <a:r>
              <a:rPr lang="he-IL" sz="2000" dirty="0">
                <a:latin typeface="Calibri" panose="020F0502020204030204" pitchFamily="34" charset="0"/>
                <a:ea typeface="Calibri" panose="020F0502020204030204" pitchFamily="34" charset="0"/>
                <a:cs typeface="Calibri" panose="020F0502020204030204" pitchFamily="34" charset="0"/>
              </a:rPr>
              <a:t>– אנשים הם. לא עולם קטן, אלא עולם ומלואו, לא –</a:t>
            </a:r>
            <a:br>
              <a:rPr lang="he-IL" sz="2000" dirty="0">
                <a:latin typeface="Calibri" panose="020F0502020204030204" pitchFamily="34" charset="0"/>
                <a:ea typeface="Calibri" panose="020F0502020204030204" pitchFamily="34" charset="0"/>
                <a:cs typeface="Calibri" panose="020F0502020204030204" pitchFamily="34" charset="0"/>
              </a:rPr>
            </a:br>
            <a:r>
              <a:rPr lang="he-IL" sz="2000" dirty="0">
                <a:latin typeface="Calibri" panose="020F0502020204030204" pitchFamily="34" charset="0"/>
                <a:ea typeface="Calibri" panose="020F0502020204030204" pitchFamily="34" charset="0"/>
                <a:cs typeface="Calibri" panose="020F0502020204030204" pitchFamily="34" charset="0"/>
              </a:rPr>
              <a:t>פעוטים, אלא נשגבים, לא תמימים,</a:t>
            </a:r>
            <a:br>
              <a:rPr lang="he-IL" sz="2000" dirty="0">
                <a:latin typeface="Calibri" panose="020F0502020204030204" pitchFamily="34" charset="0"/>
                <a:ea typeface="Calibri" panose="020F0502020204030204" pitchFamily="34" charset="0"/>
                <a:cs typeface="Calibri" panose="020F0502020204030204" pitchFamily="34" charset="0"/>
              </a:rPr>
            </a:br>
            <a:r>
              <a:rPr lang="he-IL" sz="2000" dirty="0">
                <a:latin typeface="Calibri" panose="020F0502020204030204" pitchFamily="34" charset="0"/>
                <a:ea typeface="Calibri" panose="020F0502020204030204" pitchFamily="34" charset="0"/>
                <a:cs typeface="Calibri" panose="020F0502020204030204" pitchFamily="34" charset="0"/>
              </a:rPr>
              <a:t>כי אם אנושיים – ערכים, יתרונות, מגרעות, נטיות שאיפות...</a:t>
            </a:r>
          </a:p>
        </p:txBody>
      </p:sp>
      <p:sp>
        <p:nvSpPr>
          <p:cNvPr id="5" name="תיבת טקסט 4">
            <a:extLst>
              <a:ext uri="{FF2B5EF4-FFF2-40B4-BE49-F238E27FC236}">
                <a16:creationId xmlns:a16="http://schemas.microsoft.com/office/drawing/2014/main" id="{6B768A0D-9B1E-E30D-2FDC-60993A151B19}"/>
              </a:ext>
            </a:extLst>
          </p:cNvPr>
          <p:cNvSpPr txBox="1"/>
          <p:nvPr/>
        </p:nvSpPr>
        <p:spPr>
          <a:xfrm>
            <a:off x="8220456" y="4817102"/>
            <a:ext cx="3404826" cy="646331"/>
          </a:xfrm>
          <a:prstGeom prst="rect">
            <a:avLst/>
          </a:prstGeom>
          <a:noFill/>
        </p:spPr>
        <p:txBody>
          <a:bodyPr wrap="square">
            <a:spAutoFit/>
          </a:bodyPr>
          <a:lstStyle/>
          <a:p>
            <a:r>
              <a:rPr lang="he-IL" sz="1800" dirty="0">
                <a:latin typeface="Calibri" panose="020F0502020204030204" pitchFamily="34" charset="0"/>
                <a:ea typeface="Calibri" panose="020F0502020204030204" pitchFamily="34" charset="0"/>
                <a:cs typeface="Calibri" panose="020F0502020204030204" pitchFamily="34" charset="0"/>
              </a:rPr>
              <a:t>(מתוך </a:t>
            </a:r>
            <a:r>
              <a:rPr lang="he-IL" sz="1800" dirty="0" err="1">
                <a:latin typeface="Calibri" panose="020F0502020204030204" pitchFamily="34" charset="0"/>
                <a:ea typeface="Calibri" panose="020F0502020204030204" pitchFamily="34" charset="0"/>
                <a:cs typeface="Calibri" panose="020F0502020204030204" pitchFamily="34" charset="0"/>
              </a:rPr>
              <a:t>יאנוש</a:t>
            </a:r>
            <a:r>
              <a:rPr lang="he-IL" sz="1800" dirty="0">
                <a:latin typeface="Calibri" panose="020F0502020204030204" pitchFamily="34" charset="0"/>
                <a:ea typeface="Calibri" panose="020F0502020204030204" pitchFamily="34" charset="0"/>
                <a:cs typeface="Calibri" panose="020F0502020204030204" pitchFamily="34" charset="0"/>
              </a:rPr>
              <a:t> </a:t>
            </a:r>
            <a:r>
              <a:rPr lang="he-IL" sz="1800" dirty="0" err="1">
                <a:latin typeface="Calibri" panose="020F0502020204030204" pitchFamily="34" charset="0"/>
                <a:ea typeface="Calibri" panose="020F0502020204030204" pitchFamily="34" charset="0"/>
                <a:cs typeface="Calibri" panose="020F0502020204030204" pitchFamily="34" charset="0"/>
              </a:rPr>
              <a:t>קורצ'אק</a:t>
            </a:r>
            <a:r>
              <a:rPr lang="he-IL" sz="1800" dirty="0">
                <a:latin typeface="Calibri" panose="020F0502020204030204" pitchFamily="34" charset="0"/>
                <a:ea typeface="Calibri" panose="020F0502020204030204" pitchFamily="34" charset="0"/>
                <a:cs typeface="Calibri" panose="020F0502020204030204" pitchFamily="34" charset="0"/>
              </a:rPr>
              <a:t>, כיצד לאהוב ילדים, הוצאת הקיבוץ המאוחד)</a:t>
            </a:r>
          </a:p>
        </p:txBody>
      </p:sp>
      <p:sp>
        <p:nvSpPr>
          <p:cNvPr id="17" name="מלבן 16">
            <a:extLst>
              <a:ext uri="{FF2B5EF4-FFF2-40B4-BE49-F238E27FC236}">
                <a16:creationId xmlns:a16="http://schemas.microsoft.com/office/drawing/2014/main" id="{F05884A9-E6E0-0581-442D-0712FD54228B}"/>
              </a:ext>
            </a:extLst>
          </p:cNvPr>
          <p:cNvSpPr/>
          <p:nvPr/>
        </p:nvSpPr>
        <p:spPr>
          <a:xfrm>
            <a:off x="11166006" y="1209305"/>
            <a:ext cx="679362" cy="4651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תיבת טקסט 8">
            <a:extLst>
              <a:ext uri="{FF2B5EF4-FFF2-40B4-BE49-F238E27FC236}">
                <a16:creationId xmlns:a16="http://schemas.microsoft.com/office/drawing/2014/main" id="{7FA4E7B5-5BE2-F04D-63BD-8C16B22D9378}"/>
              </a:ext>
            </a:extLst>
          </p:cNvPr>
          <p:cNvSpPr txBox="1"/>
          <p:nvPr/>
        </p:nvSpPr>
        <p:spPr>
          <a:xfrm>
            <a:off x="11018940" y="927169"/>
            <a:ext cx="826428" cy="1323439"/>
          </a:xfrm>
          <a:prstGeom prst="rect">
            <a:avLst/>
          </a:prstGeom>
          <a:noFill/>
        </p:spPr>
        <p:txBody>
          <a:bodyPr wrap="square" rtlCol="1">
            <a:spAutoFit/>
          </a:bodyPr>
          <a:lstStyle/>
          <a:p>
            <a:r>
              <a:rPr lang="en-US" sz="8000" b="1" dirty="0">
                <a:solidFill>
                  <a:srgbClr val="1F44A0"/>
                </a:solidFill>
                <a:latin typeface="Arial Black" panose="020B0A04020102020204" pitchFamily="34" charset="0"/>
                <a:ea typeface="Calibri" panose="020F0502020204030204" pitchFamily="34" charset="0"/>
                <a:cs typeface="Aharoni" panose="02010803020104030203" pitchFamily="2" charset="-79"/>
              </a:rPr>
              <a:t>“</a:t>
            </a:r>
            <a:endParaRPr lang="he-IL" sz="8000" b="1" dirty="0">
              <a:solidFill>
                <a:srgbClr val="1F44A0"/>
              </a:solidFill>
              <a:latin typeface="Arial Black" panose="020B0A04020102020204" pitchFamily="34" charset="0"/>
              <a:ea typeface="Calibri" panose="020F0502020204030204" pitchFamily="34" charset="0"/>
              <a:cs typeface="Aharoni" panose="02010803020104030203" pitchFamily="2" charset="-79"/>
            </a:endParaRPr>
          </a:p>
        </p:txBody>
      </p:sp>
      <p:sp>
        <p:nvSpPr>
          <p:cNvPr id="18" name="מלבן 17">
            <a:extLst>
              <a:ext uri="{FF2B5EF4-FFF2-40B4-BE49-F238E27FC236}">
                <a16:creationId xmlns:a16="http://schemas.microsoft.com/office/drawing/2014/main" id="{487FB6A0-AB84-6DED-F754-76B21CF67E1A}"/>
              </a:ext>
            </a:extLst>
          </p:cNvPr>
          <p:cNvSpPr/>
          <p:nvPr/>
        </p:nvSpPr>
        <p:spPr>
          <a:xfrm>
            <a:off x="7541094" y="5659650"/>
            <a:ext cx="679362" cy="4651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8">
            <a:extLst>
              <a:ext uri="{FF2B5EF4-FFF2-40B4-BE49-F238E27FC236}">
                <a16:creationId xmlns:a16="http://schemas.microsoft.com/office/drawing/2014/main" id="{A20EA3E0-649D-412F-2A8D-55FBCF4D093E}"/>
              </a:ext>
            </a:extLst>
          </p:cNvPr>
          <p:cNvSpPr txBox="1"/>
          <p:nvPr/>
        </p:nvSpPr>
        <p:spPr>
          <a:xfrm>
            <a:off x="7412316" y="5534561"/>
            <a:ext cx="826428" cy="1323439"/>
          </a:xfrm>
          <a:prstGeom prst="rect">
            <a:avLst/>
          </a:prstGeom>
          <a:noFill/>
        </p:spPr>
        <p:txBody>
          <a:bodyPr wrap="square" rtlCol="1">
            <a:spAutoFit/>
          </a:bodyPr>
          <a:lstStyle/>
          <a:p>
            <a:r>
              <a:rPr lang="en-US" sz="8000" b="1" dirty="0">
                <a:solidFill>
                  <a:srgbClr val="1F44A0"/>
                </a:solidFill>
                <a:latin typeface="Arial Black" panose="020B0A04020102020204" pitchFamily="34" charset="0"/>
                <a:ea typeface="Calibri" panose="020F0502020204030204" pitchFamily="34" charset="0"/>
                <a:cs typeface="Aharoni" panose="02010803020104030203" pitchFamily="2" charset="-79"/>
              </a:rPr>
              <a:t>“</a:t>
            </a:r>
            <a:endParaRPr lang="he-IL" sz="8000" b="1" dirty="0">
              <a:solidFill>
                <a:srgbClr val="1F44A0"/>
              </a:solidFill>
              <a:latin typeface="Arial Black" panose="020B0A04020102020204" pitchFamily="34" charset="0"/>
              <a:ea typeface="Calibri" panose="020F0502020204030204" pitchFamily="34" charset="0"/>
              <a:cs typeface="Aharoni" panose="02010803020104030203" pitchFamily="2" charset="-79"/>
            </a:endParaRPr>
          </a:p>
        </p:txBody>
      </p:sp>
      <p:pic>
        <p:nvPicPr>
          <p:cNvPr id="21" name="תמונה 20" descr="תמונה שמכילה גופן, גרפיקה, עיצוב&#10;&#10;תוכן בינה מלאכותית גנרטיבית עשוי להיות שגוי.">
            <a:extLst>
              <a:ext uri="{FF2B5EF4-FFF2-40B4-BE49-F238E27FC236}">
                <a16:creationId xmlns:a16="http://schemas.microsoft.com/office/drawing/2014/main" id="{9EC9FD7B-EE8D-BDBD-98B8-E6C531FE4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283302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F2557-A1A8-E9D2-D55F-2AF96B3B4DD6}"/>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BFF1EC99-96AD-C924-ABB6-A87236205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תיבת טקסט 8">
            <a:extLst>
              <a:ext uri="{FF2B5EF4-FFF2-40B4-BE49-F238E27FC236}">
                <a16:creationId xmlns:a16="http://schemas.microsoft.com/office/drawing/2014/main" id="{15170EC3-9B2C-ABFD-2E35-B6104D879698}"/>
              </a:ext>
            </a:extLst>
          </p:cNvPr>
          <p:cNvSpPr txBox="1"/>
          <p:nvPr/>
        </p:nvSpPr>
        <p:spPr>
          <a:xfrm>
            <a:off x="6729984" y="3028890"/>
            <a:ext cx="5132236" cy="400110"/>
          </a:xfrm>
          <a:prstGeom prst="rect">
            <a:avLst/>
          </a:prstGeom>
          <a:noFill/>
        </p:spPr>
        <p:txBody>
          <a:bodyPr wrap="square" rtlCol="1">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ילדים נחשבו משפטית וחברתית לרכוש ההורים שלהם.</a:t>
            </a:r>
          </a:p>
        </p:txBody>
      </p:sp>
      <p:sp>
        <p:nvSpPr>
          <p:cNvPr id="2" name="TextBox 6">
            <a:extLst>
              <a:ext uri="{FF2B5EF4-FFF2-40B4-BE49-F238E27FC236}">
                <a16:creationId xmlns:a16="http://schemas.microsoft.com/office/drawing/2014/main" id="{7F55C4E4-08CE-AB99-FA78-8BA242E5EDCB}"/>
              </a:ext>
            </a:extLst>
          </p:cNvPr>
          <p:cNvSpPr txBox="1"/>
          <p:nvPr/>
        </p:nvSpPr>
        <p:spPr>
          <a:xfrm>
            <a:off x="6729984" y="1575153"/>
            <a:ext cx="5132236" cy="1323437"/>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מהעת הקדומה ועד העידן הטרום תעשייתי</a:t>
            </a:r>
          </a:p>
        </p:txBody>
      </p:sp>
      <p:pic>
        <p:nvPicPr>
          <p:cNvPr id="4" name="תמונה 3" descr="תמונה שמכילה גופן, גרפיקה, עיצוב&#10;&#10;תוכן בינה מלאכותית גנרטיבית עשוי להיות שגוי.">
            <a:extLst>
              <a:ext uri="{FF2B5EF4-FFF2-40B4-BE49-F238E27FC236}">
                <a16:creationId xmlns:a16="http://schemas.microsoft.com/office/drawing/2014/main" id="{E28D39D1-9E48-520A-A49E-9770DCBBF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982574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82442-E861-F159-A813-595296BBF5D3}"/>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43F2D17D-78CF-C6C1-2358-B87F9273D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4084D38A-E3EA-8072-844F-AA27BE81AC46}"/>
              </a:ext>
            </a:extLst>
          </p:cNvPr>
          <p:cNvSpPr txBox="1"/>
          <p:nvPr/>
        </p:nvSpPr>
        <p:spPr>
          <a:xfrm>
            <a:off x="6729984" y="1575153"/>
            <a:ext cx="5132236" cy="1323437"/>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המאה ה-19 </a:t>
            </a:r>
          </a:p>
          <a:p>
            <a:r>
              <a:rPr lang="he-IL" sz="4000" dirty="0">
                <a:latin typeface="Calibri" panose="020F0502020204030204" pitchFamily="34" charset="0"/>
                <a:ea typeface="Calibri" panose="020F0502020204030204" pitchFamily="34" charset="0"/>
                <a:cs typeface="Calibri" panose="020F0502020204030204" pitchFamily="34" charset="0"/>
              </a:rPr>
              <a:t>ותחילת המאה ה-20</a:t>
            </a:r>
          </a:p>
        </p:txBody>
      </p:sp>
      <p:sp>
        <p:nvSpPr>
          <p:cNvPr id="4" name="תיבת טקסט 8">
            <a:extLst>
              <a:ext uri="{FF2B5EF4-FFF2-40B4-BE49-F238E27FC236}">
                <a16:creationId xmlns:a16="http://schemas.microsoft.com/office/drawing/2014/main" id="{28C1843A-E125-778D-DA07-4B3BA5E2D62B}"/>
              </a:ext>
            </a:extLst>
          </p:cNvPr>
          <p:cNvSpPr txBox="1"/>
          <p:nvPr/>
        </p:nvSpPr>
        <p:spPr>
          <a:xfrm>
            <a:off x="6775704" y="4570179"/>
            <a:ext cx="4305588" cy="1015663"/>
          </a:xfrm>
          <a:prstGeom prst="rect">
            <a:avLst/>
          </a:prstGeom>
          <a:noFill/>
        </p:spPr>
        <p:txBody>
          <a:bodyPr wrap="square" rtlCol="1">
            <a:spAutoFit/>
          </a:bodyPr>
          <a:lstStyle/>
          <a:p>
            <a:pPr lvl="0"/>
            <a:r>
              <a:rPr lang="he-IL" sz="2000" dirty="0">
                <a:latin typeface="Calibri" panose="020F0502020204030204" pitchFamily="34" charset="0"/>
                <a:ea typeface="Calibri" panose="020F0502020204030204" pitchFamily="34" charset="0"/>
                <a:cs typeface="Calibri" panose="020F0502020204030204" pitchFamily="34" charset="0"/>
              </a:rPr>
              <a:t>המקרה המפורסם הראשון שהמדינה מתערבת בתא המשפחתי:</a:t>
            </a:r>
            <a:br>
              <a:rPr lang="en-US" sz="2000" dirty="0">
                <a:latin typeface="Calibri" panose="020F0502020204030204" pitchFamily="34" charset="0"/>
                <a:ea typeface="Calibri" panose="020F0502020204030204" pitchFamily="34" charset="0"/>
                <a:cs typeface="Calibri" panose="020F0502020204030204" pitchFamily="34" charset="0"/>
              </a:rPr>
            </a:br>
            <a:r>
              <a:rPr lang="he-IL" sz="2000" dirty="0">
                <a:solidFill>
                  <a:srgbClr val="1F44A0"/>
                </a:solidFill>
                <a:latin typeface="Calibri" panose="020F0502020204030204" pitchFamily="34" charset="0"/>
                <a:ea typeface="Calibri" panose="020F0502020204030204" pitchFamily="34" charset="0"/>
                <a:cs typeface="Calibri" panose="020F0502020204030204" pitchFamily="34" charset="0"/>
              </a:rPr>
              <a:t>1871, מדינת ניו-יורק: מרי-אלן בת ה- 11</a:t>
            </a:r>
          </a:p>
        </p:txBody>
      </p:sp>
      <p:sp>
        <p:nvSpPr>
          <p:cNvPr id="5" name="מלבן 4">
            <a:extLst>
              <a:ext uri="{FF2B5EF4-FFF2-40B4-BE49-F238E27FC236}">
                <a16:creationId xmlns:a16="http://schemas.microsoft.com/office/drawing/2014/main" id="{EA82B2BA-0096-A964-168A-ECF9110537A8}"/>
              </a:ext>
            </a:extLst>
          </p:cNvPr>
          <p:cNvSpPr/>
          <p:nvPr/>
        </p:nvSpPr>
        <p:spPr>
          <a:xfrm>
            <a:off x="6807658" y="3091851"/>
            <a:ext cx="4273634" cy="400110"/>
          </a:xfrm>
          <a:prstGeom prst="rect">
            <a:avLst/>
          </a:prstGeom>
        </p:spPr>
        <p:txBody>
          <a:bodyPr wrap="square">
            <a:spAutoFit/>
          </a:bodyPr>
          <a:lstStyle/>
          <a:p>
            <a:pPr lvl="0"/>
            <a:r>
              <a:rPr lang="he-IL" sz="2000" dirty="0">
                <a:latin typeface="Calibri" panose="020F0502020204030204" pitchFamily="34" charset="0"/>
                <a:ea typeface="Calibri" panose="020F0502020204030204" pitchFamily="34" charset="0"/>
                <a:cs typeface="Calibri" panose="020F0502020204030204" pitchFamily="34" charset="0"/>
              </a:rPr>
              <a:t>המהפכה התעשייתית מביאה לעבודת ילדים</a:t>
            </a:r>
          </a:p>
        </p:txBody>
      </p:sp>
      <p:sp>
        <p:nvSpPr>
          <p:cNvPr id="6" name="מלבן 5">
            <a:extLst>
              <a:ext uri="{FF2B5EF4-FFF2-40B4-BE49-F238E27FC236}">
                <a16:creationId xmlns:a16="http://schemas.microsoft.com/office/drawing/2014/main" id="{4149E630-E93E-B14E-EDC6-EA509D551A4A}"/>
              </a:ext>
            </a:extLst>
          </p:cNvPr>
          <p:cNvSpPr/>
          <p:nvPr/>
        </p:nvSpPr>
        <p:spPr>
          <a:xfrm>
            <a:off x="6345836" y="3677127"/>
            <a:ext cx="4735456" cy="707886"/>
          </a:xfrm>
          <a:prstGeom prst="rect">
            <a:avLst/>
          </a:prstGeom>
        </p:spPr>
        <p:txBody>
          <a:bodyPr wrap="square">
            <a:spAutoFit/>
          </a:bodyPr>
          <a:lstStyle/>
          <a:p>
            <a:pPr lvl="0"/>
            <a:r>
              <a:rPr lang="he-IL" sz="2000" dirty="0">
                <a:latin typeface="Calibri" panose="020F0502020204030204" pitchFamily="34" charset="0"/>
                <a:ea typeface="Calibri" panose="020F0502020204030204" pitchFamily="34" charset="0"/>
                <a:cs typeface="Calibri" panose="020F0502020204030204" pitchFamily="34" charset="0"/>
              </a:rPr>
              <a:t>מעבר להגנה על ילדים! חוקי מגן – מגבילים כמו חוק עבודת נוער ומחייבים כמו חוק חינוך חובה</a:t>
            </a:r>
          </a:p>
        </p:txBody>
      </p:sp>
      <p:sp>
        <p:nvSpPr>
          <p:cNvPr id="7" name="אליפסה 6">
            <a:extLst>
              <a:ext uri="{FF2B5EF4-FFF2-40B4-BE49-F238E27FC236}">
                <a16:creationId xmlns:a16="http://schemas.microsoft.com/office/drawing/2014/main" id="{FD0429E2-388B-B977-7406-AD0E455FDA09}"/>
              </a:ext>
            </a:extLst>
          </p:cNvPr>
          <p:cNvSpPr/>
          <p:nvPr/>
        </p:nvSpPr>
        <p:spPr>
          <a:xfrm>
            <a:off x="11307462" y="3120462"/>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1</a:t>
            </a:r>
          </a:p>
        </p:txBody>
      </p:sp>
      <p:sp>
        <p:nvSpPr>
          <p:cNvPr id="8" name="אליפסה 7">
            <a:extLst>
              <a:ext uri="{FF2B5EF4-FFF2-40B4-BE49-F238E27FC236}">
                <a16:creationId xmlns:a16="http://schemas.microsoft.com/office/drawing/2014/main" id="{FB30D674-2439-2DEB-CD48-6E7FA50ADC11}"/>
              </a:ext>
            </a:extLst>
          </p:cNvPr>
          <p:cNvSpPr/>
          <p:nvPr/>
        </p:nvSpPr>
        <p:spPr>
          <a:xfrm>
            <a:off x="11307462" y="3883285"/>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2</a:t>
            </a:r>
          </a:p>
        </p:txBody>
      </p:sp>
      <p:sp>
        <p:nvSpPr>
          <p:cNvPr id="9" name="אליפסה 8">
            <a:extLst>
              <a:ext uri="{FF2B5EF4-FFF2-40B4-BE49-F238E27FC236}">
                <a16:creationId xmlns:a16="http://schemas.microsoft.com/office/drawing/2014/main" id="{D62F899D-51B7-F1D0-8FC2-C06DD8E19BFD}"/>
              </a:ext>
            </a:extLst>
          </p:cNvPr>
          <p:cNvSpPr/>
          <p:nvPr/>
        </p:nvSpPr>
        <p:spPr>
          <a:xfrm>
            <a:off x="11307462" y="4719260"/>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3</a:t>
            </a:r>
          </a:p>
        </p:txBody>
      </p:sp>
      <p:pic>
        <p:nvPicPr>
          <p:cNvPr id="10" name="תמונה 9" descr="תמונה שמכילה גופן, גרפיקה, עיצוב&#10;&#10;תוכן בינה מלאכותית גנרטיבית עשוי להיות שגוי.">
            <a:extLst>
              <a:ext uri="{FF2B5EF4-FFF2-40B4-BE49-F238E27FC236}">
                <a16:creationId xmlns:a16="http://schemas.microsoft.com/office/drawing/2014/main" id="{13B85702-2713-9AD9-B9E4-E4F922533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402226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31A55-A8F6-27D9-AA00-0D1F0D32B014}"/>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433CB7C6-7C7C-4247-E598-3072D78A5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14" name="מלבן 13">
            <a:extLst>
              <a:ext uri="{FF2B5EF4-FFF2-40B4-BE49-F238E27FC236}">
                <a16:creationId xmlns:a16="http://schemas.microsoft.com/office/drawing/2014/main" id="{1632E013-1565-E364-6922-2FD97CDEFFEE}"/>
              </a:ext>
            </a:extLst>
          </p:cNvPr>
          <p:cNvSpPr/>
          <p:nvPr/>
        </p:nvSpPr>
        <p:spPr>
          <a:xfrm>
            <a:off x="7387449" y="5944963"/>
            <a:ext cx="658368" cy="379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8">
            <a:extLst>
              <a:ext uri="{FF2B5EF4-FFF2-40B4-BE49-F238E27FC236}">
                <a16:creationId xmlns:a16="http://schemas.microsoft.com/office/drawing/2014/main" id="{122FA178-AC46-73DD-0D4A-196F4AD6E038}"/>
              </a:ext>
            </a:extLst>
          </p:cNvPr>
          <p:cNvSpPr txBox="1"/>
          <p:nvPr/>
        </p:nvSpPr>
        <p:spPr>
          <a:xfrm>
            <a:off x="7144722" y="5730044"/>
            <a:ext cx="826428" cy="1323439"/>
          </a:xfrm>
          <a:prstGeom prst="rect">
            <a:avLst/>
          </a:prstGeom>
          <a:noFill/>
        </p:spPr>
        <p:txBody>
          <a:bodyPr wrap="square" rtlCol="1">
            <a:spAutoFit/>
          </a:bodyPr>
          <a:lstStyle/>
          <a:p>
            <a:r>
              <a:rPr lang="en-US" sz="8000" b="1" dirty="0">
                <a:solidFill>
                  <a:srgbClr val="1F44A0"/>
                </a:solidFill>
                <a:latin typeface="Arial Black" panose="020B0A04020102020204" pitchFamily="34" charset="0"/>
                <a:ea typeface="Calibri" panose="020F0502020204030204" pitchFamily="34" charset="0"/>
                <a:cs typeface="Aharoni" panose="02010803020104030203" pitchFamily="2" charset="-79"/>
              </a:rPr>
              <a:t>“</a:t>
            </a:r>
            <a:endParaRPr lang="he-IL" sz="8000" b="1" dirty="0">
              <a:solidFill>
                <a:srgbClr val="1F44A0"/>
              </a:solidFill>
              <a:latin typeface="Arial Black" panose="020B0A04020102020204" pitchFamily="34" charset="0"/>
              <a:ea typeface="Calibri" panose="020F0502020204030204" pitchFamily="34" charset="0"/>
              <a:cs typeface="Aharoni" panose="02010803020104030203" pitchFamily="2" charset="-79"/>
            </a:endParaRPr>
          </a:p>
        </p:txBody>
      </p:sp>
      <p:sp>
        <p:nvSpPr>
          <p:cNvPr id="9" name="מלבן 8">
            <a:extLst>
              <a:ext uri="{FF2B5EF4-FFF2-40B4-BE49-F238E27FC236}">
                <a16:creationId xmlns:a16="http://schemas.microsoft.com/office/drawing/2014/main" id="{D7D7428C-EF37-5FEF-F353-AF8E7349EB20}"/>
              </a:ext>
            </a:extLst>
          </p:cNvPr>
          <p:cNvSpPr/>
          <p:nvPr/>
        </p:nvSpPr>
        <p:spPr>
          <a:xfrm>
            <a:off x="11279115" y="1211858"/>
            <a:ext cx="658368" cy="379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8">
            <a:extLst>
              <a:ext uri="{FF2B5EF4-FFF2-40B4-BE49-F238E27FC236}">
                <a16:creationId xmlns:a16="http://schemas.microsoft.com/office/drawing/2014/main" id="{5D78C88D-CED7-A11B-5E0E-0DBC61416206}"/>
              </a:ext>
            </a:extLst>
          </p:cNvPr>
          <p:cNvSpPr txBox="1"/>
          <p:nvPr/>
        </p:nvSpPr>
        <p:spPr>
          <a:xfrm>
            <a:off x="11139874" y="882038"/>
            <a:ext cx="826428" cy="1323439"/>
          </a:xfrm>
          <a:prstGeom prst="rect">
            <a:avLst/>
          </a:prstGeom>
          <a:noFill/>
        </p:spPr>
        <p:txBody>
          <a:bodyPr wrap="square" rtlCol="1">
            <a:spAutoFit/>
          </a:bodyPr>
          <a:lstStyle/>
          <a:p>
            <a:r>
              <a:rPr lang="en-US" sz="8000" b="1" dirty="0">
                <a:solidFill>
                  <a:srgbClr val="1F44A0"/>
                </a:solidFill>
                <a:latin typeface="Arial Black" panose="020B0A04020102020204" pitchFamily="34" charset="0"/>
                <a:ea typeface="Calibri" panose="020F0502020204030204" pitchFamily="34" charset="0"/>
                <a:cs typeface="Aharoni" panose="02010803020104030203" pitchFamily="2" charset="-79"/>
              </a:rPr>
              <a:t>“</a:t>
            </a:r>
            <a:endParaRPr lang="he-IL" sz="8000" b="1" dirty="0">
              <a:solidFill>
                <a:srgbClr val="1F44A0"/>
              </a:solidFill>
              <a:latin typeface="Arial Black" panose="020B0A04020102020204" pitchFamily="34" charset="0"/>
              <a:ea typeface="Calibri" panose="020F0502020204030204" pitchFamily="34" charset="0"/>
              <a:cs typeface="Aharoni" panose="02010803020104030203" pitchFamily="2" charset="-79"/>
            </a:endParaRPr>
          </a:p>
        </p:txBody>
      </p:sp>
      <p:pic>
        <p:nvPicPr>
          <p:cNvPr id="15" name="תמונה 14" descr="תמונה שמכילה גופן, גרפיקה, עיצוב&#10;&#10;תוכן בינה מלאכותית גנרטיבית עשוי להיות שגוי.">
            <a:extLst>
              <a:ext uri="{FF2B5EF4-FFF2-40B4-BE49-F238E27FC236}">
                <a16:creationId xmlns:a16="http://schemas.microsoft.com/office/drawing/2014/main" id="{4097284F-0B2C-C537-3332-B2DED4BE8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
        <p:nvSpPr>
          <p:cNvPr id="10" name="TextBox 7">
            <a:extLst>
              <a:ext uri="{FF2B5EF4-FFF2-40B4-BE49-F238E27FC236}">
                <a16:creationId xmlns:a16="http://schemas.microsoft.com/office/drawing/2014/main" id="{518F9549-B907-4F47-BE1C-50E94DC14E8B}"/>
              </a:ext>
            </a:extLst>
          </p:cNvPr>
          <p:cNvSpPr txBox="1"/>
          <p:nvPr/>
        </p:nvSpPr>
        <p:spPr>
          <a:xfrm>
            <a:off x="6542841" y="1997918"/>
            <a:ext cx="5220226" cy="2862322"/>
          </a:xfrm>
          <a:prstGeom prst="rect">
            <a:avLst/>
          </a:prstGeom>
          <a:noFill/>
        </p:spPr>
        <p:txBody>
          <a:bodyPr wrap="square">
            <a:spAutoFit/>
          </a:bodyPr>
          <a:lstStyle/>
          <a:p>
            <a:r>
              <a:rPr lang="he-IL" sz="2000" dirty="0" err="1">
                <a:latin typeface="Calibri" panose="020F0502020204030204" pitchFamily="34" charset="0"/>
                <a:cs typeface="Calibri" panose="020F0502020204030204" pitchFamily="34" charset="0"/>
              </a:rPr>
              <a:t>אמא</a:t>
            </a:r>
            <a:r>
              <a:rPr lang="he-IL" sz="2000" dirty="0">
                <a:latin typeface="Calibri" panose="020F0502020204030204" pitchFamily="34" charset="0"/>
                <a:cs typeface="Calibri" panose="020F0502020204030204" pitchFamily="34" charset="0"/>
              </a:rPr>
              <a:t> נהגה להצליף בי בילדות ולהכות אותי כמעט כל יום. היא נהגה להצליף בי עם שוט מעור. השוט תמיד השאיר סימנים כחולים ושחורים על גופי. כעת יש לי סימנים כחולים ושחורים על ראשי שנעשו על ידי אמא, וגם חתך בצד השמאלי של מצחי שנגרם לי על ידי זוג מספריים. היא הכתה אותי עם המספריים וחתכה אותי. אין לי זיכרון שאי פעם נישקו אותי... אף פעם לא לקחו אותי על הברכיים כדי לחבק או לנשק. אף פעם לא העזתי לדבר עם אף אחד, כי אם הייתי מדברת הייתי מקבלת מכות. </a:t>
            </a:r>
          </a:p>
        </p:txBody>
      </p:sp>
    </p:spTree>
    <p:extLst>
      <p:ext uri="{BB962C8B-B14F-4D97-AF65-F5344CB8AC3E}">
        <p14:creationId xmlns:p14="http://schemas.microsoft.com/office/powerpoint/2010/main" val="1810383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978F2-B1AA-93B1-D62D-A9080DB6E7E8}"/>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4D168558-FE32-F5C6-6343-F136E284F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0C673C33-6BEB-E798-6457-CF38C16D47C3}"/>
              </a:ext>
            </a:extLst>
          </p:cNvPr>
          <p:cNvSpPr txBox="1"/>
          <p:nvPr/>
        </p:nvSpPr>
        <p:spPr>
          <a:xfrm>
            <a:off x="6729984" y="1575153"/>
            <a:ext cx="5132236" cy="1323437"/>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המאה ה-19 </a:t>
            </a:r>
          </a:p>
          <a:p>
            <a:r>
              <a:rPr lang="he-IL" sz="4000" dirty="0">
                <a:latin typeface="Calibri" panose="020F0502020204030204" pitchFamily="34" charset="0"/>
                <a:ea typeface="Calibri" panose="020F0502020204030204" pitchFamily="34" charset="0"/>
                <a:cs typeface="Calibri" panose="020F0502020204030204" pitchFamily="34" charset="0"/>
              </a:rPr>
              <a:t>ותחילת המאה ה-20</a:t>
            </a:r>
          </a:p>
        </p:txBody>
      </p:sp>
      <p:sp>
        <p:nvSpPr>
          <p:cNvPr id="5" name="מלבן 4">
            <a:extLst>
              <a:ext uri="{FF2B5EF4-FFF2-40B4-BE49-F238E27FC236}">
                <a16:creationId xmlns:a16="http://schemas.microsoft.com/office/drawing/2014/main" id="{C7A72527-437C-0453-8828-6FCE33CEAE97}"/>
              </a:ext>
            </a:extLst>
          </p:cNvPr>
          <p:cNvSpPr/>
          <p:nvPr/>
        </p:nvSpPr>
        <p:spPr>
          <a:xfrm>
            <a:off x="7588586" y="2974026"/>
            <a:ext cx="4273634" cy="707886"/>
          </a:xfrm>
          <a:prstGeom prst="rect">
            <a:avLst/>
          </a:prstGeom>
        </p:spPr>
        <p:txBody>
          <a:bodyPr wrap="square">
            <a:spAutoFit/>
          </a:bodyPr>
          <a:lstStyle/>
          <a:p>
            <a:pPr lvl="0"/>
            <a:r>
              <a:rPr lang="he-IL" sz="2000" dirty="0">
                <a:latin typeface="Calibri" panose="020F0502020204030204" pitchFamily="34" charset="0"/>
                <a:ea typeface="Calibri" panose="020F0502020204030204" pitchFamily="34" charset="0"/>
                <a:cs typeface="Calibri" panose="020F0502020204030204" pitchFamily="34" charset="0"/>
              </a:rPr>
              <a:t>לאור פסק הדין חל מפנה בחקיקה בעולם של חוקי מגן מפני פגיעה ניצול והתעללות.</a:t>
            </a:r>
          </a:p>
        </p:txBody>
      </p:sp>
      <p:sp>
        <p:nvSpPr>
          <p:cNvPr id="6" name="מלבן 5">
            <a:extLst>
              <a:ext uri="{FF2B5EF4-FFF2-40B4-BE49-F238E27FC236}">
                <a16:creationId xmlns:a16="http://schemas.microsoft.com/office/drawing/2014/main" id="{4F99EF3B-60D5-2C72-B00E-4475B7B8A4A3}"/>
              </a:ext>
            </a:extLst>
          </p:cNvPr>
          <p:cNvSpPr/>
          <p:nvPr/>
        </p:nvSpPr>
        <p:spPr>
          <a:xfrm>
            <a:off x="10881360" y="3821668"/>
            <a:ext cx="980860" cy="400110"/>
          </a:xfrm>
          <a:prstGeom prst="rect">
            <a:avLst/>
          </a:prstGeom>
        </p:spPr>
        <p:txBody>
          <a:bodyPr wrap="square">
            <a:spAutoFit/>
          </a:bodyPr>
          <a:lstStyle/>
          <a:p>
            <a:pPr lvl="0"/>
            <a:r>
              <a:rPr lang="he-IL" sz="2000" b="1" dirty="0">
                <a:solidFill>
                  <a:srgbClr val="1F44A0"/>
                </a:solidFill>
                <a:latin typeface="Calibri" panose="020F0502020204030204" pitchFamily="34" charset="0"/>
                <a:ea typeface="Calibri" panose="020F0502020204030204" pitchFamily="34" charset="0"/>
                <a:cs typeface="Calibri" panose="020F0502020204030204" pitchFamily="34" charset="0"/>
              </a:rPr>
              <a:t>הרציונל</a:t>
            </a:r>
          </a:p>
        </p:txBody>
      </p:sp>
      <p:sp>
        <p:nvSpPr>
          <p:cNvPr id="7" name="מלבן 6">
            <a:extLst>
              <a:ext uri="{FF2B5EF4-FFF2-40B4-BE49-F238E27FC236}">
                <a16:creationId xmlns:a16="http://schemas.microsoft.com/office/drawing/2014/main" id="{0F22EB40-D662-0921-6D20-A1AE5D7C77B8}"/>
              </a:ext>
            </a:extLst>
          </p:cNvPr>
          <p:cNvSpPr/>
          <p:nvPr/>
        </p:nvSpPr>
        <p:spPr>
          <a:xfrm>
            <a:off x="6890656" y="3821668"/>
            <a:ext cx="3829773" cy="646331"/>
          </a:xfrm>
          <a:prstGeom prst="rect">
            <a:avLst/>
          </a:prstGeom>
        </p:spPr>
        <p:txBody>
          <a:bodyPr wrap="square">
            <a:spAutoFit/>
          </a:bodyPr>
          <a:lstStyle/>
          <a:p>
            <a:pPr lvl="0"/>
            <a:r>
              <a:rPr lang="he-IL" dirty="0">
                <a:latin typeface="Calibri" panose="020F0502020204030204" pitchFamily="34" charset="0"/>
                <a:ea typeface="Calibri" panose="020F0502020204030204" pitchFamily="34" charset="0"/>
                <a:cs typeface="Calibri" panose="020F0502020204030204" pitchFamily="34" charset="0"/>
              </a:rPr>
              <a:t>קטין הוא חלש, פגיע, אינו בשל לקבל החלטות ותלוי במבוגרים ועל כן יש להגן עליו.</a:t>
            </a:r>
          </a:p>
        </p:txBody>
      </p:sp>
      <p:pic>
        <p:nvPicPr>
          <p:cNvPr id="15" name="תמונה 14" descr="תמונה שמכילה גופן, גרפיקה, עיצוב&#10;&#10;תוכן בינה מלאכותית גנרטיבית עשוי להיות שגוי.">
            <a:extLst>
              <a:ext uri="{FF2B5EF4-FFF2-40B4-BE49-F238E27FC236}">
                <a16:creationId xmlns:a16="http://schemas.microsoft.com/office/drawing/2014/main" id="{6C294F63-7AB8-4ED2-7950-73991C7CE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
        <p:nvSpPr>
          <p:cNvPr id="9" name="מלבן 8">
            <a:extLst>
              <a:ext uri="{FF2B5EF4-FFF2-40B4-BE49-F238E27FC236}">
                <a16:creationId xmlns:a16="http://schemas.microsoft.com/office/drawing/2014/main" id="{4784F4C7-47FC-45B1-9221-58B478792BB2}"/>
              </a:ext>
            </a:extLst>
          </p:cNvPr>
          <p:cNvSpPr/>
          <p:nvPr/>
        </p:nvSpPr>
        <p:spPr>
          <a:xfrm>
            <a:off x="10881360" y="4581708"/>
            <a:ext cx="980860" cy="707886"/>
          </a:xfrm>
          <a:prstGeom prst="rect">
            <a:avLst/>
          </a:prstGeom>
        </p:spPr>
        <p:txBody>
          <a:bodyPr wrap="square">
            <a:spAutoFit/>
          </a:bodyPr>
          <a:lstStyle/>
          <a:p>
            <a:pPr lvl="0"/>
            <a:r>
              <a:rPr lang="he-IL" sz="2000" b="1" dirty="0">
                <a:solidFill>
                  <a:srgbClr val="1F44A0"/>
                </a:solidFill>
                <a:latin typeface="Calibri" panose="020F0502020204030204" pitchFamily="34" charset="0"/>
                <a:ea typeface="Calibri" panose="020F0502020204030204" pitchFamily="34" charset="0"/>
                <a:cs typeface="Calibri" panose="020F0502020204030204" pitchFamily="34" charset="0"/>
              </a:rPr>
              <a:t>מאפייני הגישה</a:t>
            </a:r>
          </a:p>
        </p:txBody>
      </p:sp>
      <p:sp>
        <p:nvSpPr>
          <p:cNvPr id="10" name="מלבן 9">
            <a:extLst>
              <a:ext uri="{FF2B5EF4-FFF2-40B4-BE49-F238E27FC236}">
                <a16:creationId xmlns:a16="http://schemas.microsoft.com/office/drawing/2014/main" id="{DDF8004D-79DD-436D-8E90-069DF8EFB314}"/>
              </a:ext>
            </a:extLst>
          </p:cNvPr>
          <p:cNvSpPr/>
          <p:nvPr/>
        </p:nvSpPr>
        <p:spPr>
          <a:xfrm>
            <a:off x="6729984" y="4581708"/>
            <a:ext cx="3968496" cy="1200329"/>
          </a:xfrm>
          <a:prstGeom prst="rect">
            <a:avLst/>
          </a:prstGeom>
        </p:spPr>
        <p:txBody>
          <a:bodyPr wrap="square">
            <a:spAutoFit/>
          </a:bodyPr>
          <a:lstStyle/>
          <a:p>
            <a:pPr marL="342900" lvl="0" indent="-342900">
              <a:buFont typeface="Arial" panose="020B0604020202020204" pitchFamily="34" charset="0"/>
              <a:buChar char="•"/>
            </a:pPr>
            <a:r>
              <a:rPr lang="he-IL" dirty="0">
                <a:latin typeface="Calibri" panose="020F0502020204030204" pitchFamily="34" charset="0"/>
                <a:ea typeface="Calibri" panose="020F0502020204030204" pitchFamily="34" charset="0"/>
                <a:cs typeface="Calibri" panose="020F0502020204030204" pitchFamily="34" charset="0"/>
              </a:rPr>
              <a:t>הגנה על הילד והתעלמות מרצונו </a:t>
            </a:r>
            <a:br>
              <a:rPr lang="en-US" dirty="0">
                <a:latin typeface="Calibri" panose="020F0502020204030204" pitchFamily="34" charset="0"/>
                <a:ea typeface="Calibri" panose="020F0502020204030204" pitchFamily="34" charset="0"/>
                <a:cs typeface="Calibri" panose="020F0502020204030204" pitchFamily="34" charset="0"/>
              </a:rPr>
            </a:br>
            <a:r>
              <a:rPr lang="he-IL" dirty="0">
                <a:latin typeface="Calibri" panose="020F0502020204030204" pitchFamily="34" charset="0"/>
                <a:ea typeface="Calibri" panose="020F0502020204030204" pitchFamily="34" charset="0"/>
                <a:cs typeface="Calibri" panose="020F0502020204030204" pitchFamily="34" charset="0"/>
              </a:rPr>
              <a:t>(גם בהליכים הנוגעים להם) </a:t>
            </a:r>
          </a:p>
          <a:p>
            <a:pPr marL="342900" lvl="0" indent="-342900">
              <a:buFont typeface="Arial" panose="020B0604020202020204" pitchFamily="34" charset="0"/>
              <a:buChar char="•"/>
            </a:pPr>
            <a:r>
              <a:rPr lang="he-IL" dirty="0">
                <a:latin typeface="Calibri" panose="020F0502020204030204" pitchFamily="34" charset="0"/>
                <a:ea typeface="Calibri" panose="020F0502020204030204" pitchFamily="34" charset="0"/>
                <a:cs typeface="Calibri" panose="020F0502020204030204" pitchFamily="34" charset="0"/>
              </a:rPr>
              <a:t>פטרנליזם  </a:t>
            </a:r>
          </a:p>
          <a:p>
            <a:pPr marL="342900" lvl="0" indent="-342900">
              <a:buFont typeface="Arial" panose="020B0604020202020204" pitchFamily="34" charset="0"/>
              <a:buChar char="•"/>
            </a:pPr>
            <a:r>
              <a:rPr lang="he-IL" dirty="0">
                <a:latin typeface="Calibri" panose="020F0502020204030204" pitchFamily="34" charset="0"/>
                <a:ea typeface="Calibri" panose="020F0502020204030204" pitchFamily="34" charset="0"/>
                <a:cs typeface="Calibri" panose="020F0502020204030204" pitchFamily="34" charset="0"/>
              </a:rPr>
              <a:t>איסורים (לנהוג, לשתות ועוד)</a:t>
            </a:r>
          </a:p>
        </p:txBody>
      </p:sp>
    </p:spTree>
    <p:extLst>
      <p:ext uri="{BB962C8B-B14F-4D97-AF65-F5344CB8AC3E}">
        <p14:creationId xmlns:p14="http://schemas.microsoft.com/office/powerpoint/2010/main" val="349591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15208-E191-7B2A-A804-313AC2220398}"/>
            </a:ext>
          </a:extLst>
        </p:cNvPr>
        <p:cNvGrpSpPr/>
        <p:nvPr/>
      </p:nvGrpSpPr>
      <p:grpSpPr>
        <a:xfrm>
          <a:off x="0" y="0"/>
          <a:ext cx="0" cy="0"/>
          <a:chOff x="0" y="0"/>
          <a:chExt cx="0" cy="0"/>
        </a:xfrm>
      </p:grpSpPr>
      <p:pic>
        <p:nvPicPr>
          <p:cNvPr id="12" name="תמונה 11" descr="תמונה שמכילה טקסט, צילום מסך, עיצוב">
            <a:extLst>
              <a:ext uri="{FF2B5EF4-FFF2-40B4-BE49-F238E27FC236}">
                <a16:creationId xmlns:a16="http://schemas.microsoft.com/office/drawing/2014/main" id="{38458AC9-E602-10E2-E52F-ACA505907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extBox 6">
            <a:extLst>
              <a:ext uri="{FF2B5EF4-FFF2-40B4-BE49-F238E27FC236}">
                <a16:creationId xmlns:a16="http://schemas.microsoft.com/office/drawing/2014/main" id="{53A709EF-9484-F60A-1353-2F08FE906714}"/>
              </a:ext>
            </a:extLst>
          </p:cNvPr>
          <p:cNvSpPr txBox="1"/>
          <p:nvPr/>
        </p:nvSpPr>
        <p:spPr>
          <a:xfrm>
            <a:off x="8485632" y="1575153"/>
            <a:ext cx="3376588" cy="1323437"/>
          </a:xfrm>
          <a:prstGeom prst="rect">
            <a:avLst/>
          </a:prstGeom>
          <a:noFill/>
        </p:spPr>
        <p:txBody>
          <a:bodyPr wrap="square" lIns="91438" tIns="45719" rIns="91438" bIns="45719" rtlCol="1">
            <a:spAutoFit/>
          </a:bodyPr>
          <a:lstStyle/>
          <a:p>
            <a:r>
              <a:rPr lang="he-IL" sz="4000" dirty="0">
                <a:latin typeface="Calibri" panose="020F0502020204030204" pitchFamily="34" charset="0"/>
                <a:ea typeface="Calibri" panose="020F0502020204030204" pitchFamily="34" charset="0"/>
                <a:cs typeface="Calibri" panose="020F0502020204030204" pitchFamily="34" charset="0"/>
              </a:rPr>
              <a:t>חצייה השני של המאה ה-20</a:t>
            </a:r>
          </a:p>
        </p:txBody>
      </p:sp>
      <p:sp>
        <p:nvSpPr>
          <p:cNvPr id="3" name="מלבן 2">
            <a:extLst>
              <a:ext uri="{FF2B5EF4-FFF2-40B4-BE49-F238E27FC236}">
                <a16:creationId xmlns:a16="http://schemas.microsoft.com/office/drawing/2014/main" id="{7A749C05-44DD-DE68-9380-8768485E7661}"/>
              </a:ext>
            </a:extLst>
          </p:cNvPr>
          <p:cNvSpPr/>
          <p:nvPr/>
        </p:nvSpPr>
        <p:spPr>
          <a:xfrm>
            <a:off x="8193024" y="2932528"/>
            <a:ext cx="3205375" cy="707886"/>
          </a:xfrm>
          <a:prstGeom prst="rect">
            <a:avLst/>
          </a:prstGeom>
        </p:spPr>
        <p:txBody>
          <a:bodyPr wrap="square">
            <a:spAutoFit/>
          </a:bodyPr>
          <a:lstStyle/>
          <a:p>
            <a:pPr>
              <a:spcBef>
                <a:spcPts val="1200"/>
              </a:spcBef>
              <a:spcAft>
                <a:spcPts val="1200"/>
              </a:spcAft>
            </a:pPr>
            <a:r>
              <a:rPr lang="he-IL" sz="2000" dirty="0">
                <a:latin typeface="Calibri" panose="020F0502020204030204" pitchFamily="34" charset="0"/>
                <a:ea typeface="Calibri" panose="020F0502020204030204" pitchFamily="34" charset="0"/>
                <a:cs typeface="Calibri" panose="020F0502020204030204" pitchFamily="34" charset="0"/>
              </a:rPr>
              <a:t>מעבר מתפיסה הגנתית לתפיסה לפיה הילד גם הוא אזרח ואדם.</a:t>
            </a:r>
          </a:p>
        </p:txBody>
      </p:sp>
      <p:sp>
        <p:nvSpPr>
          <p:cNvPr id="4" name="מלבן 3">
            <a:extLst>
              <a:ext uri="{FF2B5EF4-FFF2-40B4-BE49-F238E27FC236}">
                <a16:creationId xmlns:a16="http://schemas.microsoft.com/office/drawing/2014/main" id="{7A84D058-864B-AC6C-C7EA-A1BABA1C17DA}"/>
              </a:ext>
            </a:extLst>
          </p:cNvPr>
          <p:cNvSpPr/>
          <p:nvPr/>
        </p:nvSpPr>
        <p:spPr>
          <a:xfrm>
            <a:off x="10234298" y="3800884"/>
            <a:ext cx="1164101" cy="400110"/>
          </a:xfrm>
          <a:prstGeom prst="rect">
            <a:avLst/>
          </a:prstGeom>
        </p:spPr>
        <p:txBody>
          <a:bodyPr wrap="none">
            <a:spAutoFit/>
          </a:bodyPr>
          <a:lstStyle/>
          <a:p>
            <a:pPr algn="ctr">
              <a:spcBef>
                <a:spcPts val="1200"/>
              </a:spcBef>
              <a:spcAft>
                <a:spcPts val="1200"/>
              </a:spcAft>
            </a:pPr>
            <a:r>
              <a:rPr lang="he-IL" sz="2000" dirty="0">
                <a:latin typeface="Calibri" panose="020F0502020204030204" pitchFamily="34" charset="0"/>
                <a:ea typeface="Calibri" panose="020F0502020204030204" pitchFamily="34" charset="0"/>
                <a:cs typeface="Calibri" panose="020F0502020204030204" pitchFamily="34" charset="0"/>
              </a:rPr>
              <a:t>טובת הילד</a:t>
            </a:r>
          </a:p>
        </p:txBody>
      </p:sp>
      <p:sp>
        <p:nvSpPr>
          <p:cNvPr id="8" name="מלבן 7">
            <a:extLst>
              <a:ext uri="{FF2B5EF4-FFF2-40B4-BE49-F238E27FC236}">
                <a16:creationId xmlns:a16="http://schemas.microsoft.com/office/drawing/2014/main" id="{06061AA2-65AF-4B07-3B2D-182DFB4EE513}"/>
              </a:ext>
            </a:extLst>
          </p:cNvPr>
          <p:cNvSpPr/>
          <p:nvPr/>
        </p:nvSpPr>
        <p:spPr>
          <a:xfrm>
            <a:off x="8274372" y="3800884"/>
            <a:ext cx="1266692" cy="400110"/>
          </a:xfrm>
          <a:prstGeom prst="rect">
            <a:avLst/>
          </a:prstGeom>
        </p:spPr>
        <p:txBody>
          <a:bodyPr wrap="none">
            <a:spAutoFit/>
          </a:bodyPr>
          <a:lstStyle/>
          <a:p>
            <a:r>
              <a:rPr lang="he-IL" sz="2000" dirty="0">
                <a:latin typeface="Calibri" panose="020F0502020204030204" pitchFamily="34" charset="0"/>
                <a:ea typeface="Calibri" panose="020F0502020204030204" pitchFamily="34" charset="0"/>
                <a:cs typeface="Calibri" panose="020F0502020204030204" pitchFamily="34" charset="0"/>
              </a:rPr>
              <a:t>זכויות הילד </a:t>
            </a:r>
          </a:p>
        </p:txBody>
      </p:sp>
      <p:sp>
        <p:nvSpPr>
          <p:cNvPr id="10" name="מלבן 9">
            <a:extLst>
              <a:ext uri="{FF2B5EF4-FFF2-40B4-BE49-F238E27FC236}">
                <a16:creationId xmlns:a16="http://schemas.microsoft.com/office/drawing/2014/main" id="{3341ED0E-9936-E07B-9B78-D7FA0E7BCF22}"/>
              </a:ext>
            </a:extLst>
          </p:cNvPr>
          <p:cNvSpPr/>
          <p:nvPr/>
        </p:nvSpPr>
        <p:spPr>
          <a:xfrm>
            <a:off x="6862169" y="4361464"/>
            <a:ext cx="4536230" cy="707886"/>
          </a:xfrm>
          <a:prstGeom prst="rect">
            <a:avLst/>
          </a:prstGeom>
        </p:spPr>
        <p:txBody>
          <a:bodyPr wrap="square">
            <a:spAutoFit/>
          </a:bodyPr>
          <a:lstStyle/>
          <a:p>
            <a:pPr>
              <a:spcBef>
                <a:spcPts val="1200"/>
              </a:spcBef>
              <a:spcAft>
                <a:spcPts val="1200"/>
              </a:spcAft>
            </a:pPr>
            <a:r>
              <a:rPr lang="he-IL" sz="2000" dirty="0">
                <a:latin typeface="Calibri" panose="020F0502020204030204" pitchFamily="34" charset="0"/>
                <a:ea typeface="Calibri" panose="020F0502020204030204" pitchFamily="34" charset="0"/>
                <a:cs typeface="Calibri" panose="020F0502020204030204" pitchFamily="34" charset="0"/>
              </a:rPr>
              <a:t>אמנת האו"ם בדבר זכויות הילד (1989). המסמך המלא והחשוב ביותר בנוגע לזכויות ילדים. </a:t>
            </a:r>
            <a:endParaRPr lang="he-IL" sz="2000" dirty="0">
              <a:solidFill>
                <a:srgbClr val="1F44A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מלבן 10">
            <a:extLst>
              <a:ext uri="{FF2B5EF4-FFF2-40B4-BE49-F238E27FC236}">
                <a16:creationId xmlns:a16="http://schemas.microsoft.com/office/drawing/2014/main" id="{8221D820-F57E-D172-C549-1FC19CADF35D}"/>
              </a:ext>
            </a:extLst>
          </p:cNvPr>
          <p:cNvSpPr/>
          <p:nvPr/>
        </p:nvSpPr>
        <p:spPr>
          <a:xfrm>
            <a:off x="5178352" y="5537597"/>
            <a:ext cx="6220047" cy="400110"/>
          </a:xfrm>
          <a:prstGeom prst="rect">
            <a:avLst/>
          </a:prstGeom>
        </p:spPr>
        <p:txBody>
          <a:bodyPr wrap="square">
            <a:spAutoFit/>
          </a:bodyPr>
          <a:lstStyle/>
          <a:p>
            <a:pPr>
              <a:spcBef>
                <a:spcPts val="1200"/>
              </a:spcBef>
              <a:spcAft>
                <a:spcPts val="1200"/>
              </a:spcAft>
            </a:pPr>
            <a:r>
              <a:rPr lang="he-IL" sz="2000" dirty="0">
                <a:latin typeface="Calibri" panose="020F0502020204030204" pitchFamily="34" charset="0"/>
                <a:ea typeface="Calibri" panose="020F0502020204030204" pitchFamily="34" charset="0"/>
                <a:cs typeface="Calibri" panose="020F0502020204030204" pitchFamily="34" charset="0"/>
              </a:rPr>
              <a:t>1991, אשרור אמנת האו"ם בכנסת ישראל.</a:t>
            </a:r>
          </a:p>
        </p:txBody>
      </p:sp>
      <p:sp>
        <p:nvSpPr>
          <p:cNvPr id="13" name="אליפסה 12">
            <a:extLst>
              <a:ext uri="{FF2B5EF4-FFF2-40B4-BE49-F238E27FC236}">
                <a16:creationId xmlns:a16="http://schemas.microsoft.com/office/drawing/2014/main" id="{D6F23669-FD15-E669-BE8C-0CD7B5418BBC}"/>
              </a:ext>
            </a:extLst>
          </p:cNvPr>
          <p:cNvSpPr/>
          <p:nvPr/>
        </p:nvSpPr>
        <p:spPr>
          <a:xfrm>
            <a:off x="11466015" y="3090699"/>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1</a:t>
            </a:r>
          </a:p>
        </p:txBody>
      </p:sp>
      <p:sp>
        <p:nvSpPr>
          <p:cNvPr id="14" name="אליפסה 13">
            <a:extLst>
              <a:ext uri="{FF2B5EF4-FFF2-40B4-BE49-F238E27FC236}">
                <a16:creationId xmlns:a16="http://schemas.microsoft.com/office/drawing/2014/main" id="{7A7B26C0-72D5-B5E4-7132-135B78311DDC}"/>
              </a:ext>
            </a:extLst>
          </p:cNvPr>
          <p:cNvSpPr/>
          <p:nvPr/>
        </p:nvSpPr>
        <p:spPr>
          <a:xfrm>
            <a:off x="11466015" y="3853522"/>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2</a:t>
            </a:r>
          </a:p>
        </p:txBody>
      </p:sp>
      <p:sp>
        <p:nvSpPr>
          <p:cNvPr id="15" name="אליפסה 14">
            <a:extLst>
              <a:ext uri="{FF2B5EF4-FFF2-40B4-BE49-F238E27FC236}">
                <a16:creationId xmlns:a16="http://schemas.microsoft.com/office/drawing/2014/main" id="{CC26087C-5CC0-F3C1-5B18-BAA1EC66BE16}"/>
              </a:ext>
            </a:extLst>
          </p:cNvPr>
          <p:cNvSpPr/>
          <p:nvPr/>
        </p:nvSpPr>
        <p:spPr>
          <a:xfrm>
            <a:off x="11466015" y="4689497"/>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3</a:t>
            </a:r>
          </a:p>
        </p:txBody>
      </p:sp>
      <p:sp>
        <p:nvSpPr>
          <p:cNvPr id="19" name="אליפסה 18">
            <a:extLst>
              <a:ext uri="{FF2B5EF4-FFF2-40B4-BE49-F238E27FC236}">
                <a16:creationId xmlns:a16="http://schemas.microsoft.com/office/drawing/2014/main" id="{13718AA1-D120-6D35-E36F-115605F8BE34}"/>
              </a:ext>
            </a:extLst>
          </p:cNvPr>
          <p:cNvSpPr/>
          <p:nvPr/>
        </p:nvSpPr>
        <p:spPr>
          <a:xfrm>
            <a:off x="11466015" y="5525472"/>
            <a:ext cx="329184" cy="329184"/>
          </a:xfrm>
          <a:prstGeom prst="ellipse">
            <a:avLst/>
          </a:prstGeom>
          <a:solidFill>
            <a:srgbClr val="1F44A0"/>
          </a:solidFill>
          <a:ln>
            <a:solidFill>
              <a:srgbClr val="1F44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b="1" dirty="0"/>
              <a:t>4</a:t>
            </a:r>
          </a:p>
        </p:txBody>
      </p:sp>
      <p:pic>
        <p:nvPicPr>
          <p:cNvPr id="22" name="גרפיקה 21" descr="חץ: ישר עם מילוי מלא">
            <a:extLst>
              <a:ext uri="{FF2B5EF4-FFF2-40B4-BE49-F238E27FC236}">
                <a16:creationId xmlns:a16="http://schemas.microsoft.com/office/drawing/2014/main" id="{F406EF1D-C3A8-FB47-EED9-B00868483E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3574" y="3735763"/>
            <a:ext cx="530352" cy="530352"/>
          </a:xfrm>
          <a:prstGeom prst="rect">
            <a:avLst/>
          </a:prstGeom>
        </p:spPr>
      </p:pic>
      <p:pic>
        <p:nvPicPr>
          <p:cNvPr id="23" name="תמונה 22" descr="תמונה שמכילה גופן, גרפיקה, עיצוב&#10;&#10;תוכן בינה מלאכותית גנרטיבית עשוי להיות שגוי.">
            <a:extLst>
              <a:ext uri="{FF2B5EF4-FFF2-40B4-BE49-F238E27FC236}">
                <a16:creationId xmlns:a16="http://schemas.microsoft.com/office/drawing/2014/main" id="{3B4C4971-2B85-CBA6-FABC-51D4D6EE9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365" y="356192"/>
            <a:ext cx="1751757" cy="624883"/>
          </a:xfrm>
          <a:prstGeom prst="rect">
            <a:avLst/>
          </a:prstGeom>
        </p:spPr>
      </p:pic>
    </p:spTree>
    <p:extLst>
      <p:ext uri="{BB962C8B-B14F-4D97-AF65-F5344CB8AC3E}">
        <p14:creationId xmlns:p14="http://schemas.microsoft.com/office/powerpoint/2010/main" val="9411583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920b49ca-df17-407e-b274-3c730cabb3c6" xsi:nil="true"/>
    <lcf76f155ced4ddcb4097134ff3c332f xmlns="920b49ca-df17-407e-b274-3c730cabb3c6">
      <Terms xmlns="http://schemas.microsoft.com/office/infopath/2007/PartnerControls"/>
    </lcf76f155ced4ddcb4097134ff3c332f>
    <TaxCatchAll xmlns="69bbe143-8a06-4c4c-bd8b-d3e5f1e5828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48863A674F224386EDCDEB0639648D" ma:contentTypeVersion="18" ma:contentTypeDescription="Create a new document." ma:contentTypeScope="" ma:versionID="545be46862b904561d712ce16673f4c0">
  <xsd:schema xmlns:xsd="http://www.w3.org/2001/XMLSchema" xmlns:xs="http://www.w3.org/2001/XMLSchema" xmlns:p="http://schemas.microsoft.com/office/2006/metadata/properties" xmlns:ns1="http://schemas.microsoft.com/sharepoint/v3" xmlns:ns2="920b49ca-df17-407e-b274-3c730cabb3c6" xmlns:ns3="69bbe143-8a06-4c4c-bd8b-d3e5f1e5828f" targetNamespace="http://schemas.microsoft.com/office/2006/metadata/properties" ma:root="true" ma:fieldsID="913f955e02d7e79d15705442118b7fbc" ns1:_="" ns2:_="" ns3:_="">
    <xsd:import namespace="http://schemas.microsoft.com/sharepoint/v3"/>
    <xsd:import namespace="920b49ca-df17-407e-b274-3c730cabb3c6"/>
    <xsd:import namespace="69bbe143-8a06-4c4c-bd8b-d3e5f1e582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0b49ca-df17-407e-b274-3c730cabb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26a583b-fc3a-4fcb-acbf-bce561027aa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be143-8a06-4c4c-bd8b-d3e5f1e5828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ba6d39a-1457-43ec-89fe-c510a269cf74}" ma:internalName="TaxCatchAll" ma:showField="CatchAllData" ma:web="69bbe143-8a06-4c4c-bd8b-d3e5f1e5828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B6DF0A-DC94-469A-B0BD-09A8E25DCF44}">
  <ds:schemaRefs>
    <ds:schemaRef ds:uri="http://purl.org/dc/elements/1.1/"/>
    <ds:schemaRef ds:uri="http://purl.org/dc/dcmitype/"/>
    <ds:schemaRef ds:uri="http://www.w3.org/XML/1998/namespace"/>
    <ds:schemaRef ds:uri="http://schemas.microsoft.com/office/2006/metadata/properties"/>
    <ds:schemaRef ds:uri="69bbe143-8a06-4c4c-bd8b-d3e5f1e5828f"/>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920b49ca-df17-407e-b274-3c730cabb3c6"/>
    <ds:schemaRef ds:uri="http://purl.org/dc/terms/"/>
  </ds:schemaRefs>
</ds:datastoreItem>
</file>

<file path=customXml/itemProps2.xml><?xml version="1.0" encoding="utf-8"?>
<ds:datastoreItem xmlns:ds="http://schemas.openxmlformats.org/officeDocument/2006/customXml" ds:itemID="{5CB39238-B16F-48A0-AC0F-E8230065F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0b49ca-df17-407e-b274-3c730cabb3c6"/>
    <ds:schemaRef ds:uri="69bbe143-8a06-4c4c-bd8b-d3e5f1e58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D9ECD7-2C2C-47F5-AC30-3245F6A26E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2252</TotalTime>
  <Words>1011</Words>
  <Application>Microsoft Office PowerPoint</Application>
  <PresentationFormat>מסך רחב</PresentationFormat>
  <Paragraphs>113</Paragraphs>
  <Slides>22</Slides>
  <Notes>1</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22</vt:i4>
      </vt:variant>
    </vt:vector>
  </HeadingPairs>
  <TitlesOfParts>
    <vt:vector size="32" baseType="lpstr">
      <vt:lpstr>Aharoni</vt:lpstr>
      <vt:lpstr>Aptos</vt:lpstr>
      <vt:lpstr>Arial</vt:lpstr>
      <vt:lpstr>Arial Black</vt:lpstr>
      <vt:lpstr>Calibri</vt:lpstr>
      <vt:lpstr>Calibri Light</vt:lpstr>
      <vt:lpstr>Gisha</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Eyal Diamant</dc:creator>
  <cp:lastModifiedBy>Noy Israeli</cp:lastModifiedBy>
  <cp:revision>157</cp:revision>
  <dcterms:created xsi:type="dcterms:W3CDTF">2020-03-17T15:06:50Z</dcterms:created>
  <dcterms:modified xsi:type="dcterms:W3CDTF">2025-11-05T14:03:26Z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18274000</vt:r8>
  </property>
  <property fmtid="{D5CDD505-2E9C-101B-9397-08002B2CF9AE}" pid="3" name="xd_Signature">
    <vt:bool>false</vt:bool>
  </property>
  <property fmtid="{D5CDD505-2E9C-101B-9397-08002B2CF9AE}" pid="4" name="xd_ProgID">
    <vt:lpwstr/>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y fmtid="{D5CDD505-2E9C-101B-9397-08002B2CF9AE}" pid="10" name="ContentTypeId">
    <vt:lpwstr>0x010100C248863A674F224386EDCDEB0639648D</vt:lpwstr>
  </property>
</Properties>
</file>